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Nunito SemiBold"/>
      <p:regular r:id="rId22"/>
      <p:bold r:id="rId23"/>
      <p:italic r:id="rId24"/>
      <p:boldItalic r:id="rId25"/>
    </p:embeddedFont>
    <p:embeddedFont>
      <p:font typeface="Roboto"/>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40E49F-E704-471C-A747-2B312B3A63A1}">
  <a:tblStyle styleId="{5F40E49F-E704-471C-A747-2B312B3A63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0E283A7-1FEB-4065-A25D-1545DEA7037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regular.fntdata"/><Relationship Id="rId21" Type="http://schemas.openxmlformats.org/officeDocument/2006/relationships/slide" Target="slides/slide15.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NunitoSemiBold-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39c06dd11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39c06dd11_0_5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94a7ec23fd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g94a7ec23fd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34e94e104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0" name="Google Shape;600;g934e94e104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92cbd9a5c5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4" name="Google Shape;614;g92cbd9a5c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92cbd9a5c5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2" name="Google Shape;622;g92cbd9a5c5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92cbd9a5c5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92cbd9a5c5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1" name="Google Shape;631;g92cbd9a5c5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94a7ec23f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94a7ec23f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g94a7ec23f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2ff973fe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2ff973fe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g92ff973fe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6" name="Google Shape;4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39c06dd11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4" name="Google Shape;424;ga39c06dd11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39c06dd11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5" name="Google Shape;435;ga39c06dd11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cbd9a5c5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3" name="Google Shape;443;g92cbd9a5c5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39c06dd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39c06dd1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39c06dd11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39c06dd11_0_4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23.png"/><Relationship Id="rId4"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6" name="Shape 166"/>
        <p:cNvGrpSpPr/>
        <p:nvPr/>
      </p:nvGrpSpPr>
      <p:grpSpPr>
        <a:xfrm>
          <a:off x="0" y="0"/>
          <a:ext cx="0" cy="0"/>
          <a:chOff x="0" y="0"/>
          <a:chExt cx="0" cy="0"/>
        </a:xfrm>
      </p:grpSpPr>
      <p:pic>
        <p:nvPicPr>
          <p:cNvPr id="167" name="Google Shape;167;p2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8" name="Google Shape;168;p20"/>
          <p:cNvSpPr txBox="1"/>
          <p:nvPr>
            <p:ph type="title"/>
          </p:nvPr>
        </p:nvSpPr>
        <p:spPr>
          <a:xfrm>
            <a:off x="6257925" y="2738154"/>
            <a:ext cx="53697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3100"/>
              <a:buNone/>
              <a:defRPr sz="3100"/>
            </a:lvl1pPr>
            <a:lvl2pPr lvl="1" rtl="0" algn="l">
              <a:lnSpc>
                <a:spcPct val="90000"/>
              </a:lnSpc>
              <a:spcBef>
                <a:spcPts val="0"/>
              </a:spcBef>
              <a:spcAft>
                <a:spcPts val="0"/>
              </a:spcAft>
              <a:buSzPts val="3100"/>
              <a:buNone/>
              <a:defRPr sz="3100"/>
            </a:lvl2pPr>
            <a:lvl3pPr lvl="2" rtl="0" algn="l">
              <a:lnSpc>
                <a:spcPct val="90000"/>
              </a:lnSpc>
              <a:spcBef>
                <a:spcPts val="0"/>
              </a:spcBef>
              <a:spcAft>
                <a:spcPts val="0"/>
              </a:spcAft>
              <a:buSzPts val="3100"/>
              <a:buNone/>
              <a:defRPr sz="3100"/>
            </a:lvl3pPr>
            <a:lvl4pPr lvl="3" rtl="0" algn="l">
              <a:lnSpc>
                <a:spcPct val="90000"/>
              </a:lnSpc>
              <a:spcBef>
                <a:spcPts val="0"/>
              </a:spcBef>
              <a:spcAft>
                <a:spcPts val="0"/>
              </a:spcAft>
              <a:buSzPts val="3100"/>
              <a:buNone/>
              <a:defRPr sz="3100"/>
            </a:lvl4pPr>
            <a:lvl5pPr lvl="4" rtl="0" algn="l">
              <a:lnSpc>
                <a:spcPct val="90000"/>
              </a:lnSpc>
              <a:spcBef>
                <a:spcPts val="0"/>
              </a:spcBef>
              <a:spcAft>
                <a:spcPts val="0"/>
              </a:spcAft>
              <a:buSzPts val="3100"/>
              <a:buNone/>
              <a:defRPr sz="3100"/>
            </a:lvl5pPr>
            <a:lvl6pPr lvl="5" rtl="0" algn="l">
              <a:lnSpc>
                <a:spcPct val="90000"/>
              </a:lnSpc>
              <a:spcBef>
                <a:spcPts val="0"/>
              </a:spcBef>
              <a:spcAft>
                <a:spcPts val="0"/>
              </a:spcAft>
              <a:buSzPts val="3100"/>
              <a:buNone/>
              <a:defRPr sz="3100"/>
            </a:lvl6pPr>
            <a:lvl7pPr lvl="6" rtl="0" algn="l">
              <a:lnSpc>
                <a:spcPct val="90000"/>
              </a:lnSpc>
              <a:spcBef>
                <a:spcPts val="0"/>
              </a:spcBef>
              <a:spcAft>
                <a:spcPts val="0"/>
              </a:spcAft>
              <a:buSzPts val="3100"/>
              <a:buNone/>
              <a:defRPr sz="3100"/>
            </a:lvl7pPr>
            <a:lvl8pPr lvl="7" rtl="0" algn="l">
              <a:lnSpc>
                <a:spcPct val="90000"/>
              </a:lnSpc>
              <a:spcBef>
                <a:spcPts val="0"/>
              </a:spcBef>
              <a:spcAft>
                <a:spcPts val="0"/>
              </a:spcAft>
              <a:buSzPts val="3100"/>
              <a:buNone/>
              <a:defRPr sz="3100"/>
            </a:lvl8pPr>
            <a:lvl9pPr lvl="8" rtl="0" algn="l">
              <a:lnSpc>
                <a:spcPct val="90000"/>
              </a:lnSpc>
              <a:spcBef>
                <a:spcPts val="0"/>
              </a:spcBef>
              <a:spcAft>
                <a:spcPts val="0"/>
              </a:spcAft>
              <a:buSzPts val="3100"/>
              <a:buNone/>
              <a:defRPr sz="3100"/>
            </a:lvl9pPr>
          </a:lstStyle>
          <a:p/>
        </p:txBody>
      </p:sp>
      <p:pic>
        <p:nvPicPr>
          <p:cNvPr id="169" name="Google Shape;169;p20"/>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0" name="Google Shape;170;p20"/>
          <p:cNvSpPr txBox="1"/>
          <p:nvPr>
            <p:ph idx="1" type="subTitle"/>
          </p:nvPr>
        </p:nvSpPr>
        <p:spPr>
          <a:xfrm>
            <a:off x="6257924" y="3711370"/>
            <a:ext cx="53697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defRPr>
            </a:lvl1pPr>
            <a:lvl2pPr lvl="1" rtl="0" algn="ctr">
              <a:lnSpc>
                <a:spcPct val="90000"/>
              </a:lnSpc>
              <a:spcBef>
                <a:spcPts val="500"/>
              </a:spcBef>
              <a:spcAft>
                <a:spcPts val="0"/>
              </a:spcAft>
              <a:buClr>
                <a:schemeClr val="dk1"/>
              </a:buClr>
              <a:buSzPts val="2400"/>
              <a:buNone/>
              <a:defRPr/>
            </a:lvl2pPr>
            <a:lvl3pPr lvl="2" rtl="0" algn="ctr">
              <a:lnSpc>
                <a:spcPct val="90000"/>
              </a:lnSpc>
              <a:spcBef>
                <a:spcPts val="500"/>
              </a:spcBef>
              <a:spcAft>
                <a:spcPts val="0"/>
              </a:spcAft>
              <a:buClr>
                <a:schemeClr val="dk1"/>
              </a:buClr>
              <a:buSzPts val="2400"/>
              <a:buNone/>
              <a:defRPr sz="2400"/>
            </a:lvl3pPr>
            <a:lvl4pPr lvl="3" rtl="0" algn="ctr">
              <a:lnSpc>
                <a:spcPct val="90000"/>
              </a:lnSpc>
              <a:spcBef>
                <a:spcPts val="500"/>
              </a:spcBef>
              <a:spcAft>
                <a:spcPts val="0"/>
              </a:spcAft>
              <a:buClr>
                <a:schemeClr val="dk1"/>
              </a:buClr>
              <a:buSzPts val="2400"/>
              <a:buNone/>
              <a:defRPr sz="2400"/>
            </a:lvl4pPr>
            <a:lvl5pPr lvl="4" rtl="0" algn="ctr">
              <a:lnSpc>
                <a:spcPct val="90000"/>
              </a:lnSpc>
              <a:spcBef>
                <a:spcPts val="500"/>
              </a:spcBef>
              <a:spcAft>
                <a:spcPts val="0"/>
              </a:spcAft>
              <a:buClr>
                <a:schemeClr val="dk1"/>
              </a:buClr>
              <a:buSzPts val="2400"/>
              <a:buNone/>
              <a:defRPr sz="2400"/>
            </a:lvl5pPr>
            <a:lvl6pPr lvl="5" rtl="0" algn="ctr">
              <a:lnSpc>
                <a:spcPct val="90000"/>
              </a:lnSpc>
              <a:spcBef>
                <a:spcPts val="500"/>
              </a:spcBef>
              <a:spcAft>
                <a:spcPts val="0"/>
              </a:spcAft>
              <a:buClr>
                <a:schemeClr val="dk1"/>
              </a:buClr>
              <a:buSzPts val="2400"/>
              <a:buNone/>
              <a:defRPr sz="2400"/>
            </a:lvl6pPr>
            <a:lvl7pPr lvl="6" rtl="0" algn="ctr">
              <a:lnSpc>
                <a:spcPct val="90000"/>
              </a:lnSpc>
              <a:spcBef>
                <a:spcPts val="500"/>
              </a:spcBef>
              <a:spcAft>
                <a:spcPts val="0"/>
              </a:spcAft>
              <a:buClr>
                <a:schemeClr val="dk1"/>
              </a:buClr>
              <a:buSzPts val="2400"/>
              <a:buNone/>
              <a:defRPr sz="2400"/>
            </a:lvl7pPr>
            <a:lvl8pPr lvl="7" rtl="0" algn="ctr">
              <a:lnSpc>
                <a:spcPct val="90000"/>
              </a:lnSpc>
              <a:spcBef>
                <a:spcPts val="500"/>
              </a:spcBef>
              <a:spcAft>
                <a:spcPts val="0"/>
              </a:spcAft>
              <a:buClr>
                <a:schemeClr val="dk1"/>
              </a:buClr>
              <a:buSzPts val="2400"/>
              <a:buNone/>
              <a:defRPr sz="2400"/>
            </a:lvl8pPr>
            <a:lvl9pPr lvl="8" rtl="0" algn="ctr">
              <a:lnSpc>
                <a:spcPct val="90000"/>
              </a:lnSpc>
              <a:spcBef>
                <a:spcPts val="500"/>
              </a:spcBef>
              <a:spcAft>
                <a:spcPts val="0"/>
              </a:spcAft>
              <a:buClr>
                <a:schemeClr val="dk1"/>
              </a:buClr>
              <a:buSzPts val="2400"/>
              <a:buNone/>
              <a:defRPr sz="2400"/>
            </a:lvl9pPr>
          </a:lstStyle>
          <a:p/>
        </p:txBody>
      </p:sp>
      <p:grpSp>
        <p:nvGrpSpPr>
          <p:cNvPr id="171" name="Google Shape;171;p20"/>
          <p:cNvGrpSpPr/>
          <p:nvPr/>
        </p:nvGrpSpPr>
        <p:grpSpPr>
          <a:xfrm>
            <a:off x="0" y="-446"/>
            <a:ext cx="8094367" cy="6867143"/>
            <a:chOff x="0" y="-446"/>
            <a:chExt cx="8094367" cy="6867143"/>
          </a:xfrm>
        </p:grpSpPr>
        <p:pic>
          <p:nvPicPr>
            <p:cNvPr descr="Image" id="172" name="Google Shape;172;p20"/>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173" name="Google Shape;173;p20"/>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4" name="Google Shape;174;p20"/>
          <p:cNvCxnSpPr/>
          <p:nvPr/>
        </p:nvCxnSpPr>
        <p:spPr>
          <a:xfrm>
            <a:off x="6257924" y="3493138"/>
            <a:ext cx="5369700" cy="0"/>
          </a:xfrm>
          <a:prstGeom prst="straightConnector1">
            <a:avLst/>
          </a:prstGeom>
          <a:noFill/>
          <a:ln cap="flat" cmpd="sng" w="9525">
            <a:solidFill>
              <a:schemeClr val="dk1"/>
            </a:solidFill>
            <a:prstDash val="solid"/>
            <a:miter lim="800000"/>
            <a:headEnd len="sm" w="sm" type="none"/>
            <a:tailEnd len="sm" w="sm" type="none"/>
          </a:ln>
        </p:spPr>
      </p:cxnSp>
      <p:sp>
        <p:nvSpPr>
          <p:cNvPr id="175" name="Google Shape;175;p20"/>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dk1"/>
                </a:solidFill>
                <a:latin typeface="Nunito"/>
                <a:ea typeface="Nunito"/>
                <a:cs typeface="Nunito"/>
                <a:sym typeface="Nunito"/>
              </a:rPr>
              <a:t>© 2019 KOKO Networks Limited – Proprietary &amp; Confidential </a:t>
            </a:r>
            <a:endParaRPr b="1" sz="1500"/>
          </a:p>
        </p:txBody>
      </p:sp>
      <p:sp>
        <p:nvSpPr>
          <p:cNvPr id="176" name="Google Shape;176;p20"/>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179" name="Google Shape;179;p21"/>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180" name="Google Shape;180;p21"/>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81" name="Google Shape;181;p21"/>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82" name="Google Shape;182;p2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183" name="Google Shape;183;p21"/>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sz="1500">
              <a:latin typeface="Nunito"/>
              <a:ea typeface="Nunito"/>
              <a:cs typeface="Nunito"/>
              <a:sym typeface="Nunito"/>
            </a:endParaRPr>
          </a:p>
        </p:txBody>
      </p:sp>
      <p:sp>
        <p:nvSpPr>
          <p:cNvPr id="184" name="Google Shape;184;p21"/>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rtl="0">
              <a:spcBef>
                <a:spcPts val="1100"/>
              </a:spcBef>
              <a:spcAft>
                <a:spcPts val="0"/>
              </a:spcAft>
              <a:buNone/>
              <a:defRPr/>
            </a:lvl1pPr>
            <a:lvl2pPr lvl="1" rtl="0">
              <a:spcBef>
                <a:spcPts val="1100"/>
              </a:spcBef>
              <a:spcAft>
                <a:spcPts val="0"/>
              </a:spcAft>
              <a:buNone/>
              <a:defRPr/>
            </a:lvl2pPr>
            <a:lvl3pPr lvl="2" rtl="0">
              <a:spcBef>
                <a:spcPts val="1100"/>
              </a:spcBef>
              <a:spcAft>
                <a:spcPts val="0"/>
              </a:spcAft>
              <a:buNone/>
              <a:defRPr/>
            </a:lvl3pPr>
            <a:lvl4pPr lvl="3" rtl="0">
              <a:spcBef>
                <a:spcPts val="1100"/>
              </a:spcBef>
              <a:spcAft>
                <a:spcPts val="0"/>
              </a:spcAft>
              <a:buNone/>
              <a:defRPr/>
            </a:lvl4pPr>
            <a:lvl5pPr lvl="4" rtl="0">
              <a:spcBef>
                <a:spcPts val="1100"/>
              </a:spcBef>
              <a:spcAft>
                <a:spcPts val="0"/>
              </a:spcAft>
              <a:buNone/>
              <a:defRPr/>
            </a:lvl5pPr>
            <a:lvl6pPr lvl="5" rtl="0">
              <a:spcBef>
                <a:spcPts val="1100"/>
              </a:spcBef>
              <a:spcAft>
                <a:spcPts val="0"/>
              </a:spcAft>
              <a:buNone/>
              <a:defRPr/>
            </a:lvl6pPr>
            <a:lvl7pPr lvl="6" rtl="0">
              <a:spcBef>
                <a:spcPts val="1100"/>
              </a:spcBef>
              <a:spcAft>
                <a:spcPts val="0"/>
              </a:spcAft>
              <a:buNone/>
              <a:defRPr/>
            </a:lvl7pPr>
            <a:lvl8pPr lvl="7" rtl="0">
              <a:spcBef>
                <a:spcPts val="1100"/>
              </a:spcBef>
              <a:spcAft>
                <a:spcPts val="0"/>
              </a:spcAft>
              <a:buNone/>
              <a:defRPr/>
            </a:lvl8pPr>
            <a:lvl9pPr lvl="8" rtl="0">
              <a:spcBef>
                <a:spcPts val="1100"/>
              </a:spcBef>
              <a:spcAft>
                <a:spcPts val="0"/>
              </a:spcAft>
              <a:buNone/>
              <a:defRPr/>
            </a:lvl9pPr>
          </a:lstStyle>
          <a:p/>
        </p:txBody>
      </p:sp>
      <p:sp>
        <p:nvSpPr>
          <p:cNvPr id="185" name="Google Shape;185;p21"/>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6" name="Shape 186"/>
        <p:cNvGrpSpPr/>
        <p:nvPr/>
      </p:nvGrpSpPr>
      <p:grpSpPr>
        <a:xfrm>
          <a:off x="0" y="0"/>
          <a:ext cx="0" cy="0"/>
          <a:chOff x="0" y="0"/>
          <a:chExt cx="0" cy="0"/>
        </a:xfrm>
      </p:grpSpPr>
      <p:pic>
        <p:nvPicPr>
          <p:cNvPr descr="Image" id="187" name="Google Shape;187;p22"/>
          <p:cNvPicPr preferRelativeResize="0"/>
          <p:nvPr/>
        </p:nvPicPr>
        <p:blipFill rotWithShape="1">
          <a:blip r:embed="rId2">
            <a:alphaModFix/>
          </a:blip>
          <a:srcRect b="0" l="0" r="0" t="0"/>
          <a:stretch/>
        </p:blipFill>
        <p:spPr>
          <a:xfrm rot="10800000">
            <a:off x="11526727" y="6400801"/>
            <a:ext cx="673584" cy="457199"/>
          </a:xfrm>
          <a:prstGeom prst="rect">
            <a:avLst/>
          </a:prstGeom>
          <a:noFill/>
          <a:ln>
            <a:noFill/>
          </a:ln>
        </p:spPr>
      </p:pic>
      <p:pic>
        <p:nvPicPr>
          <p:cNvPr descr="Image" id="188" name="Google Shape;188;p22"/>
          <p:cNvPicPr preferRelativeResize="0"/>
          <p:nvPr/>
        </p:nvPicPr>
        <p:blipFill rotWithShape="1">
          <a:blip r:embed="rId3">
            <a:alphaModFix/>
          </a:blip>
          <a:srcRect b="0" l="0" r="0" t="0"/>
          <a:stretch/>
        </p:blipFill>
        <p:spPr>
          <a:xfrm>
            <a:off x="-1" y="1"/>
            <a:ext cx="1200150" cy="942974"/>
          </a:xfrm>
          <a:prstGeom prst="rect">
            <a:avLst/>
          </a:prstGeom>
          <a:noFill/>
          <a:ln>
            <a:noFill/>
          </a:ln>
        </p:spPr>
      </p:pic>
      <p:pic>
        <p:nvPicPr>
          <p:cNvPr descr="Image" id="189" name="Google Shape;189;p22"/>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190" name="Google Shape;190;p22"/>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91" name="Google Shape;191;p22"/>
          <p:cNvSpPr txBox="1"/>
          <p:nvPr>
            <p:ph type="title"/>
          </p:nvPr>
        </p:nvSpPr>
        <p:spPr>
          <a:xfrm>
            <a:off x="1200150" y="91443"/>
            <a:ext cx="105333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500"/>
              <a:buNone/>
              <a:defRPr sz="3200"/>
            </a:lvl1pPr>
            <a:lvl2pPr lvl="1" rtl="0" algn="l">
              <a:lnSpc>
                <a:spcPct val="90000"/>
              </a:lnSpc>
              <a:spcBef>
                <a:spcPts val="0"/>
              </a:spcBef>
              <a:spcAft>
                <a:spcPts val="0"/>
              </a:spcAft>
              <a:buSzPts val="1500"/>
              <a:buNone/>
              <a:defRPr/>
            </a:lvl2pPr>
            <a:lvl3pPr lvl="2" rtl="0" algn="l">
              <a:lnSpc>
                <a:spcPct val="90000"/>
              </a:lnSpc>
              <a:spcBef>
                <a:spcPts val="0"/>
              </a:spcBef>
              <a:spcAft>
                <a:spcPts val="0"/>
              </a:spcAft>
              <a:buSzPts val="1500"/>
              <a:buNone/>
              <a:defRPr/>
            </a:lvl3pPr>
            <a:lvl4pPr lvl="3" rtl="0" algn="l">
              <a:lnSpc>
                <a:spcPct val="90000"/>
              </a:lnSpc>
              <a:spcBef>
                <a:spcPts val="0"/>
              </a:spcBef>
              <a:spcAft>
                <a:spcPts val="0"/>
              </a:spcAft>
              <a:buSzPts val="1500"/>
              <a:buNone/>
              <a:defRPr/>
            </a:lvl4pPr>
            <a:lvl5pPr lvl="4" rtl="0" algn="l">
              <a:lnSpc>
                <a:spcPct val="90000"/>
              </a:lnSpc>
              <a:spcBef>
                <a:spcPts val="0"/>
              </a:spcBef>
              <a:spcAft>
                <a:spcPts val="0"/>
              </a:spcAft>
              <a:buSzPts val="1500"/>
              <a:buNone/>
              <a:defRPr/>
            </a:lvl5pPr>
            <a:lvl6pPr lvl="5" rtl="0" algn="l">
              <a:lnSpc>
                <a:spcPct val="90000"/>
              </a:lnSpc>
              <a:spcBef>
                <a:spcPts val="0"/>
              </a:spcBef>
              <a:spcAft>
                <a:spcPts val="0"/>
              </a:spcAft>
              <a:buSzPts val="1500"/>
              <a:buNone/>
              <a:defRPr/>
            </a:lvl6pPr>
            <a:lvl7pPr lvl="6" rtl="0" algn="l">
              <a:lnSpc>
                <a:spcPct val="90000"/>
              </a:lnSpc>
              <a:spcBef>
                <a:spcPts val="0"/>
              </a:spcBef>
              <a:spcAft>
                <a:spcPts val="0"/>
              </a:spcAft>
              <a:buSzPts val="1500"/>
              <a:buNone/>
              <a:defRPr/>
            </a:lvl7pPr>
            <a:lvl8pPr lvl="7" rtl="0" algn="l">
              <a:lnSpc>
                <a:spcPct val="90000"/>
              </a:lnSpc>
              <a:spcBef>
                <a:spcPts val="0"/>
              </a:spcBef>
              <a:spcAft>
                <a:spcPts val="0"/>
              </a:spcAft>
              <a:buSzPts val="1500"/>
              <a:buNone/>
              <a:defRPr/>
            </a:lvl8pPr>
            <a:lvl9pPr lvl="8" rtl="0" algn="l">
              <a:lnSpc>
                <a:spcPct val="90000"/>
              </a:lnSpc>
              <a:spcBef>
                <a:spcPts val="0"/>
              </a:spcBef>
              <a:spcAft>
                <a:spcPts val="0"/>
              </a:spcAft>
              <a:buSzPts val="1500"/>
              <a:buNone/>
              <a:defRPr/>
            </a:lvl9pPr>
          </a:lstStyle>
          <a:p/>
        </p:txBody>
      </p:sp>
      <p:sp>
        <p:nvSpPr>
          <p:cNvPr id="192" name="Google Shape;192;p22"/>
          <p:cNvSpPr txBox="1"/>
          <p:nvPr/>
        </p:nvSpPr>
        <p:spPr>
          <a:xfrm>
            <a:off x="0" y="6603600"/>
            <a:ext cx="4148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dk1"/>
                </a:solidFill>
                <a:latin typeface="Nunito"/>
                <a:ea typeface="Nunito"/>
                <a:cs typeface="Nunito"/>
                <a:sym typeface="Nunito"/>
              </a:rPr>
              <a:t>© 2019 KOKO Networks Limited – Proprietary &amp; Confidential </a:t>
            </a:r>
            <a:endParaRPr b="1" sz="1500"/>
          </a:p>
        </p:txBody>
      </p:sp>
      <p:sp>
        <p:nvSpPr>
          <p:cNvPr id="193" name="Google Shape;193;p22"/>
          <p:cNvSpPr txBox="1"/>
          <p:nvPr>
            <p:ph idx="1" type="subTitle"/>
          </p:nvPr>
        </p:nvSpPr>
        <p:spPr>
          <a:xfrm>
            <a:off x="458724" y="1332470"/>
            <a:ext cx="11274300" cy="4851900"/>
          </a:xfrm>
          <a:prstGeom prst="rect">
            <a:avLst/>
          </a:prstGeom>
          <a:noFill/>
          <a:ln>
            <a:noFill/>
          </a:ln>
        </p:spPr>
        <p:txBody>
          <a:bodyPr anchorCtr="0" anchor="t" bIns="45700" lIns="91425" spcFirstLastPara="1" rIns="91425" wrap="square" tIns="45700">
            <a:noAutofit/>
          </a:bodyPr>
          <a:lstStyle>
            <a:lvl1pPr lvl="0" rtl="0" algn="l">
              <a:lnSpc>
                <a:spcPct val="120000"/>
              </a:lnSpc>
              <a:spcBef>
                <a:spcPts val="1100"/>
              </a:spcBef>
              <a:spcAft>
                <a:spcPts val="0"/>
              </a:spcAft>
              <a:buClr>
                <a:schemeClr val="dk1"/>
              </a:buClr>
              <a:buSzPts val="2800"/>
              <a:buNone/>
              <a:defRPr b="0" sz="2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94" name="Google Shape;194;p22"/>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195" name="Google Shape;195;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rtl="0" algn="ctr">
              <a:buNone/>
              <a:defRPr b="1" sz="1500">
                <a:solidFill>
                  <a:srgbClr val="FFFFFF"/>
                </a:solidFill>
                <a:latin typeface="Nunito"/>
                <a:ea typeface="Nunito"/>
                <a:cs typeface="Nunito"/>
                <a:sym typeface="Nunito"/>
              </a:defRPr>
            </a:lvl1pPr>
            <a:lvl2pPr lvl="1" rtl="0" algn="ctr">
              <a:buNone/>
              <a:defRPr b="1" sz="1500">
                <a:solidFill>
                  <a:srgbClr val="FFFFFF"/>
                </a:solidFill>
                <a:latin typeface="Nunito"/>
                <a:ea typeface="Nunito"/>
                <a:cs typeface="Nunito"/>
                <a:sym typeface="Nunito"/>
              </a:defRPr>
            </a:lvl2pPr>
            <a:lvl3pPr lvl="2" rtl="0" algn="ctr">
              <a:buNone/>
              <a:defRPr b="1" sz="1500">
                <a:solidFill>
                  <a:srgbClr val="FFFFFF"/>
                </a:solidFill>
                <a:latin typeface="Nunito"/>
                <a:ea typeface="Nunito"/>
                <a:cs typeface="Nunito"/>
                <a:sym typeface="Nunito"/>
              </a:defRPr>
            </a:lvl3pPr>
            <a:lvl4pPr lvl="3" rtl="0" algn="ctr">
              <a:buNone/>
              <a:defRPr b="1" sz="1500">
                <a:solidFill>
                  <a:srgbClr val="FFFFFF"/>
                </a:solidFill>
                <a:latin typeface="Nunito"/>
                <a:ea typeface="Nunito"/>
                <a:cs typeface="Nunito"/>
                <a:sym typeface="Nunito"/>
              </a:defRPr>
            </a:lvl4pPr>
            <a:lvl5pPr lvl="4" rtl="0" algn="ctr">
              <a:buNone/>
              <a:defRPr b="1" sz="1500">
                <a:solidFill>
                  <a:srgbClr val="FFFFFF"/>
                </a:solidFill>
                <a:latin typeface="Nunito"/>
                <a:ea typeface="Nunito"/>
                <a:cs typeface="Nunito"/>
                <a:sym typeface="Nunito"/>
              </a:defRPr>
            </a:lvl5pPr>
            <a:lvl6pPr lvl="5" rtl="0" algn="ctr">
              <a:buNone/>
              <a:defRPr b="1" sz="1500">
                <a:solidFill>
                  <a:srgbClr val="FFFFFF"/>
                </a:solidFill>
                <a:latin typeface="Nunito"/>
                <a:ea typeface="Nunito"/>
                <a:cs typeface="Nunito"/>
                <a:sym typeface="Nunito"/>
              </a:defRPr>
            </a:lvl6pPr>
            <a:lvl7pPr lvl="6" rtl="0" algn="ctr">
              <a:buNone/>
              <a:defRPr b="1" sz="1500">
                <a:solidFill>
                  <a:srgbClr val="FFFFFF"/>
                </a:solidFill>
                <a:latin typeface="Nunito"/>
                <a:ea typeface="Nunito"/>
                <a:cs typeface="Nunito"/>
                <a:sym typeface="Nunito"/>
              </a:defRPr>
            </a:lvl7pPr>
            <a:lvl8pPr lvl="7" rtl="0" algn="ctr">
              <a:buNone/>
              <a:defRPr b="1" sz="1500">
                <a:solidFill>
                  <a:srgbClr val="FFFFFF"/>
                </a:solidFill>
                <a:latin typeface="Nunito"/>
                <a:ea typeface="Nunito"/>
                <a:cs typeface="Nunito"/>
                <a:sym typeface="Nunito"/>
              </a:defRPr>
            </a:lvl8pPr>
            <a:lvl9pPr lvl="8" rtl="0" algn="ctr">
              <a:buNone/>
              <a:defRPr b="1" sz="15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96" name="Shape 196"/>
        <p:cNvGrpSpPr/>
        <p:nvPr/>
      </p:nvGrpSpPr>
      <p:grpSpPr>
        <a:xfrm>
          <a:off x="0" y="0"/>
          <a:ext cx="0" cy="0"/>
          <a:chOff x="0" y="0"/>
          <a:chExt cx="0" cy="0"/>
        </a:xfrm>
      </p:grpSpPr>
      <p:pic>
        <p:nvPicPr>
          <p:cNvPr id="197" name="Google Shape;197;p23"/>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198" name="Google Shape;198;p23"/>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199" name="Google Shape;199;p2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00" name="Google Shape;200;p2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01" name="Google Shape;201;p23"/>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02" name="Google Shape;202;p23"/>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03" name="Google Shape;203;p2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04" name="Google Shape;204;p23"/>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05" name="Shape 205"/>
        <p:cNvGrpSpPr/>
        <p:nvPr/>
      </p:nvGrpSpPr>
      <p:grpSpPr>
        <a:xfrm>
          <a:off x="0" y="0"/>
          <a:ext cx="0" cy="0"/>
          <a:chOff x="0" y="0"/>
          <a:chExt cx="0" cy="0"/>
        </a:xfrm>
      </p:grpSpPr>
      <p:pic>
        <p:nvPicPr>
          <p:cNvPr id="206" name="Google Shape;206;p24"/>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207" name="Google Shape;207;p24"/>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08" name="Google Shape;208;p2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09" name="Google Shape;209;p2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10" name="Google Shape;210;p24"/>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11" name="Google Shape;211;p24"/>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12" name="Google Shape;212;p2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13" name="Google Shape;213;p24"/>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14" name="Shape 214"/>
        <p:cNvGrpSpPr/>
        <p:nvPr/>
      </p:nvGrpSpPr>
      <p:grpSpPr>
        <a:xfrm>
          <a:off x="0" y="0"/>
          <a:ext cx="0" cy="0"/>
          <a:chOff x="0" y="0"/>
          <a:chExt cx="0" cy="0"/>
        </a:xfrm>
      </p:grpSpPr>
      <p:pic>
        <p:nvPicPr>
          <p:cNvPr id="215" name="Google Shape;215;p25"/>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216" name="Google Shape;216;p25"/>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17" name="Google Shape;217;p2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18" name="Google Shape;218;p2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19" name="Google Shape;219;p25"/>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20" name="Google Shape;220;p25"/>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21" name="Google Shape;221;p2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22" name="Google Shape;222;p25"/>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23" name="Shape 223"/>
        <p:cNvGrpSpPr/>
        <p:nvPr/>
      </p:nvGrpSpPr>
      <p:grpSpPr>
        <a:xfrm>
          <a:off x="0" y="0"/>
          <a:ext cx="0" cy="0"/>
          <a:chOff x="0" y="0"/>
          <a:chExt cx="0" cy="0"/>
        </a:xfrm>
      </p:grpSpPr>
      <p:pic>
        <p:nvPicPr>
          <p:cNvPr id="224" name="Google Shape;224;p26"/>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25" name="Google Shape;225;p26"/>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26" name="Google Shape;226;p2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27" name="Google Shape;227;p2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28" name="Google Shape;228;p26"/>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29" name="Google Shape;229;p26"/>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30" name="Google Shape;230;p2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31" name="Google Shape;231;p26"/>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32" name="Shape 232"/>
        <p:cNvGrpSpPr/>
        <p:nvPr/>
      </p:nvGrpSpPr>
      <p:grpSpPr>
        <a:xfrm>
          <a:off x="0" y="0"/>
          <a:ext cx="0" cy="0"/>
          <a:chOff x="0" y="0"/>
          <a:chExt cx="0" cy="0"/>
        </a:xfrm>
      </p:grpSpPr>
      <p:pic>
        <p:nvPicPr>
          <p:cNvPr id="233" name="Google Shape;233;p27"/>
          <p:cNvPicPr preferRelativeResize="0"/>
          <p:nvPr/>
        </p:nvPicPr>
        <p:blipFill rotWithShape="1">
          <a:blip r:embed="rId2">
            <a:alphaModFix/>
          </a:blip>
          <a:srcRect b="0" l="0" r="0" t="0"/>
          <a:stretch/>
        </p:blipFill>
        <p:spPr>
          <a:xfrm>
            <a:off x="-1" y="-18496"/>
            <a:ext cx="12188951" cy="6894991"/>
          </a:xfrm>
          <a:prstGeom prst="rect">
            <a:avLst/>
          </a:prstGeom>
          <a:noFill/>
          <a:ln>
            <a:noFill/>
          </a:ln>
        </p:spPr>
      </p:pic>
      <p:pic>
        <p:nvPicPr>
          <p:cNvPr descr="Image" id="234" name="Google Shape;234;p27"/>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35" name="Google Shape;235;p2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6" name="Google Shape;236;p2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37" name="Google Shape;237;p27"/>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38" name="Google Shape;238;p27"/>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39" name="Google Shape;239;p2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40" name="Google Shape;240;p27"/>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41" name="Shape 241"/>
        <p:cNvGrpSpPr/>
        <p:nvPr/>
      </p:nvGrpSpPr>
      <p:grpSpPr>
        <a:xfrm>
          <a:off x="0" y="0"/>
          <a:ext cx="0" cy="0"/>
          <a:chOff x="0" y="0"/>
          <a:chExt cx="0" cy="0"/>
        </a:xfrm>
      </p:grpSpPr>
      <p:pic>
        <p:nvPicPr>
          <p:cNvPr id="242" name="Google Shape;242;p28"/>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43" name="Google Shape;243;p28"/>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44" name="Google Shape;244;p2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45" name="Google Shape;245;p2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6" name="Google Shape;246;p28"/>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47" name="Google Shape;247;p28"/>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48" name="Google Shape;248;p2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49" name="Google Shape;249;p28"/>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2">
            <a:alphaModFix/>
          </a:blip>
          <a:srcRect b="0" l="0" r="0" t="0"/>
          <a:stretch/>
        </p:blipFill>
        <p:spPr>
          <a:xfrm>
            <a:off x="-6350" y="0"/>
            <a:ext cx="12204701" cy="6861790"/>
          </a:xfrm>
          <a:prstGeom prst="rect">
            <a:avLst/>
          </a:prstGeom>
          <a:noFill/>
          <a:ln>
            <a:noFill/>
          </a:ln>
        </p:spPr>
      </p:pic>
      <p:pic>
        <p:nvPicPr>
          <p:cNvPr descr="Image" id="252" name="Google Shape;252;p29"/>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53" name="Google Shape;253;p2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54" name="Google Shape;254;p2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55" name="Google Shape;255;p29"/>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56" name="Google Shape;256;p29"/>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57" name="Google Shape;257;p2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58" name="Google Shape;258;p29"/>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59" name="Shape 259"/>
        <p:cNvGrpSpPr/>
        <p:nvPr/>
      </p:nvGrpSpPr>
      <p:grpSpPr>
        <a:xfrm>
          <a:off x="0" y="0"/>
          <a:ext cx="0" cy="0"/>
          <a:chOff x="0" y="0"/>
          <a:chExt cx="0" cy="0"/>
        </a:xfrm>
      </p:grpSpPr>
      <p:pic>
        <p:nvPicPr>
          <p:cNvPr id="260" name="Google Shape;260;p30"/>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61" name="Google Shape;261;p30"/>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62" name="Google Shape;262;p3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3" name="Google Shape;263;p3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4" name="Google Shape;264;p30"/>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65" name="Google Shape;265;p30"/>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66" name="Google Shape;266;p3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67" name="Google Shape;267;p30"/>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68" name="Shape 268"/>
        <p:cNvGrpSpPr/>
        <p:nvPr/>
      </p:nvGrpSpPr>
      <p:grpSpPr>
        <a:xfrm>
          <a:off x="0" y="0"/>
          <a:ext cx="0" cy="0"/>
          <a:chOff x="0" y="0"/>
          <a:chExt cx="0" cy="0"/>
        </a:xfrm>
      </p:grpSpPr>
      <p:pic>
        <p:nvPicPr>
          <p:cNvPr id="269" name="Google Shape;269;p31"/>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270" name="Google Shape;270;p31"/>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71" name="Google Shape;271;p3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72" name="Google Shape;272;p3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3" name="Google Shape;273;p31"/>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74" name="Google Shape;274;p31"/>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75" name="Google Shape;275;p3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76" name="Google Shape;276;p31"/>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279" name="Google Shape;279;p32"/>
          <p:cNvPicPr preferRelativeResize="0"/>
          <p:nvPr/>
        </p:nvPicPr>
        <p:blipFill rotWithShape="1">
          <a:blip r:embed="rId3">
            <a:alphaModFix/>
          </a:blip>
          <a:srcRect b="26814" l="0" r="0" t="26809"/>
          <a:stretch/>
        </p:blipFill>
        <p:spPr>
          <a:xfrm>
            <a:off x="0" y="0"/>
            <a:ext cx="12192004" cy="6858000"/>
          </a:xfrm>
          <a:prstGeom prst="rect">
            <a:avLst/>
          </a:prstGeom>
          <a:noFill/>
          <a:ln>
            <a:noFill/>
          </a:ln>
        </p:spPr>
      </p:pic>
      <p:pic>
        <p:nvPicPr>
          <p:cNvPr descr="Image" id="280" name="Google Shape;280;p32"/>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281" name="Google Shape;281;p32"/>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2" name="Google Shape;282;p32"/>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283" name="Google Shape;283;p32"/>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284" name="Google Shape;284;p32"/>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500"/>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500"/>
          </a:p>
        </p:txBody>
      </p:sp>
      <p:sp>
        <p:nvSpPr>
          <p:cNvPr id="285" name="Google Shape;285;p32"/>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sz="19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6" name="Google Shape;286;p32"/>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Nunito"/>
                <a:ea typeface="Nunito"/>
                <a:cs typeface="Nunito"/>
                <a:sym typeface="Nunito"/>
              </a:rPr>
              <a:t>© 2019 KOKO Networks Limited – Proprietary &amp; Confidential </a:t>
            </a:r>
            <a:endParaRPr b="1" sz="1500"/>
          </a:p>
        </p:txBody>
      </p:sp>
      <p:sp>
        <p:nvSpPr>
          <p:cNvPr id="287" name="Google Shape;287;p32"/>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288" name="Google Shape;288;p32"/>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sz="1500"/>
          </a:p>
        </p:txBody>
      </p:sp>
      <p:sp>
        <p:nvSpPr>
          <p:cNvPr id="289" name="Google Shape;289;p32"/>
          <p:cNvSpPr txBox="1"/>
          <p:nvPr/>
        </p:nvSpPr>
        <p:spPr>
          <a:xfrm>
            <a:off x="7114758" y="2749991"/>
            <a:ext cx="23523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290" name="Google Shape;290;p32"/>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291" name="Shape 291"/>
        <p:cNvGrpSpPr/>
        <p:nvPr/>
      </p:nvGrpSpPr>
      <p:grpSpPr>
        <a:xfrm>
          <a:off x="0" y="0"/>
          <a:ext cx="0" cy="0"/>
          <a:chOff x="0" y="0"/>
          <a:chExt cx="0" cy="0"/>
        </a:xfrm>
      </p:grpSpPr>
      <p:pic>
        <p:nvPicPr>
          <p:cNvPr descr="Image" id="292" name="Google Shape;292;p33"/>
          <p:cNvPicPr preferRelativeResize="0"/>
          <p:nvPr/>
        </p:nvPicPr>
        <p:blipFill rotWithShape="1">
          <a:blip r:embed="rId2">
            <a:alphaModFix/>
          </a:blip>
          <a:srcRect b="26814" l="0" r="0" t="26809"/>
          <a:stretch/>
        </p:blipFill>
        <p:spPr>
          <a:xfrm>
            <a:off x="0" y="0"/>
            <a:ext cx="12192004" cy="6858000"/>
          </a:xfrm>
          <a:prstGeom prst="rect">
            <a:avLst/>
          </a:prstGeom>
          <a:noFill/>
          <a:ln>
            <a:noFill/>
          </a:ln>
        </p:spPr>
      </p:pic>
      <p:pic>
        <p:nvPicPr>
          <p:cNvPr descr="Image" id="293" name="Google Shape;293;p33"/>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294" name="Google Shape;294;p33"/>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95" name="Google Shape;295;p33"/>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296" name="Google Shape;296;p33"/>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297" name="Google Shape;297;p33"/>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sz="1500"/>
          </a:p>
        </p:txBody>
      </p:sp>
      <p:sp>
        <p:nvSpPr>
          <p:cNvPr id="298" name="Google Shape;298;p33"/>
          <p:cNvSpPr txBox="1"/>
          <p:nvPr/>
        </p:nvSpPr>
        <p:spPr>
          <a:xfrm>
            <a:off x="7114758" y="2749991"/>
            <a:ext cx="23523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299" name="Google Shape;299;p33"/>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0" name="Google Shape;300;p33"/>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301" name="Google Shape;301;p33"/>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Nunito"/>
                <a:ea typeface="Nunito"/>
                <a:cs typeface="Nunito"/>
                <a:sym typeface="Nunito"/>
              </a:rPr>
              <a:t>© 2019 KOKO Networks Limited – Proprietary &amp; Confidential </a:t>
            </a:r>
            <a:endParaRPr b="1" sz="1500"/>
          </a:p>
        </p:txBody>
      </p:sp>
      <p:sp>
        <p:nvSpPr>
          <p:cNvPr id="302" name="Google Shape;302;p33"/>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303" name="Shape 303"/>
        <p:cNvGrpSpPr/>
        <p:nvPr/>
      </p:nvGrpSpPr>
      <p:grpSpPr>
        <a:xfrm>
          <a:off x="0" y="0"/>
          <a:ext cx="0" cy="0"/>
          <a:chOff x="0" y="0"/>
          <a:chExt cx="0" cy="0"/>
        </a:xfrm>
      </p:grpSpPr>
      <p:pic>
        <p:nvPicPr>
          <p:cNvPr descr="Image" id="304" name="Google Shape;304;p34"/>
          <p:cNvPicPr preferRelativeResize="0"/>
          <p:nvPr/>
        </p:nvPicPr>
        <p:blipFill rotWithShape="1">
          <a:blip r:embed="rId2">
            <a:alphaModFix/>
          </a:blip>
          <a:srcRect b="26814" l="0" r="0" t="26809"/>
          <a:stretch/>
        </p:blipFill>
        <p:spPr>
          <a:xfrm>
            <a:off x="0" y="0"/>
            <a:ext cx="12192004" cy="6858000"/>
          </a:xfrm>
          <a:prstGeom prst="rect">
            <a:avLst/>
          </a:prstGeom>
          <a:noFill/>
          <a:ln>
            <a:noFill/>
          </a:ln>
        </p:spPr>
      </p:pic>
      <p:pic>
        <p:nvPicPr>
          <p:cNvPr descr="Image" id="305" name="Google Shape;305;p34"/>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306" name="Google Shape;306;p34"/>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7" name="Google Shape;307;p34"/>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308" name="Google Shape;308;p3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100">
                <a:solidFill>
                  <a:schemeClr val="dk1"/>
                </a:solidFill>
                <a:latin typeface="Nunito"/>
                <a:ea typeface="Nunito"/>
                <a:cs typeface="Nunito"/>
                <a:sym typeface="Nunito"/>
              </a:rPr>
              <a:t>© 2019 KOKO Networks Limited – Proprietary &amp; Confidential </a:t>
            </a:r>
            <a:endParaRPr b="1" sz="1500"/>
          </a:p>
        </p:txBody>
      </p:sp>
      <p:sp>
        <p:nvSpPr>
          <p:cNvPr id="309" name="Google Shape;309;p34"/>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10" name="Shape 310"/>
        <p:cNvGrpSpPr/>
        <p:nvPr/>
      </p:nvGrpSpPr>
      <p:grpSpPr>
        <a:xfrm>
          <a:off x="0" y="0"/>
          <a:ext cx="0" cy="0"/>
          <a:chOff x="0" y="0"/>
          <a:chExt cx="0" cy="0"/>
        </a:xfrm>
      </p:grpSpPr>
      <p:pic>
        <p:nvPicPr>
          <p:cNvPr id="311" name="Google Shape;311;p35"/>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12" name="Google Shape;312;p35"/>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13" name="Google Shape;313;p35"/>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14" name="Google Shape;314;p35"/>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5" name="Google Shape;315;p35"/>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16" name="Google Shape;316;p35"/>
          <p:cNvSpPr txBox="1"/>
          <p:nvPr/>
        </p:nvSpPr>
        <p:spPr>
          <a:xfrm>
            <a:off x="-1" y="6590422"/>
            <a:ext cx="3683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100">
                <a:solidFill>
                  <a:schemeClr val="lt1"/>
                </a:solidFill>
                <a:latin typeface="Nunito"/>
                <a:ea typeface="Nunito"/>
                <a:cs typeface="Nunito"/>
                <a:sym typeface="Nunito"/>
              </a:rPr>
              <a:t>© 2019 KOKO Networks Limited – Proprietary &amp; Confidential </a:t>
            </a:r>
            <a:endParaRPr sz="1500"/>
          </a:p>
        </p:txBody>
      </p:sp>
      <p:sp>
        <p:nvSpPr>
          <p:cNvPr id="317" name="Google Shape;317;p35"/>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sz="1500"/>
          </a:p>
        </p:txBody>
      </p:sp>
      <p:sp>
        <p:nvSpPr>
          <p:cNvPr id="318" name="Google Shape;318;p35"/>
          <p:cNvSpPr txBox="1"/>
          <p:nvPr>
            <p:ph idx="12" type="sldNum"/>
          </p:nvPr>
        </p:nvSpPr>
        <p:spPr>
          <a:xfrm>
            <a:off x="11409045" y="6333134"/>
            <a:ext cx="731700" cy="524700"/>
          </a:xfrm>
          <a:prstGeom prst="rect">
            <a:avLst/>
          </a:prstGeom>
        </p:spPr>
        <p:txBody>
          <a:bodyPr anchorCtr="0" anchor="t" bIns="91425" lIns="91425" spcFirstLastPara="1" rIns="91425" wrap="square" tIns="91425">
            <a:noAutofit/>
          </a:bodyPr>
          <a:lstStyle>
            <a:lvl1pPr lvl="0" rtl="0">
              <a:buNone/>
              <a:defRPr sz="1700"/>
            </a:lvl1pPr>
            <a:lvl2pPr lvl="1" rtl="0">
              <a:buNone/>
              <a:defRPr sz="1700"/>
            </a:lvl2pPr>
            <a:lvl3pPr lvl="2" rtl="0">
              <a:buNone/>
              <a:defRPr sz="1700"/>
            </a:lvl3pPr>
            <a:lvl4pPr lvl="3" rtl="0">
              <a:buNone/>
              <a:defRPr sz="1700"/>
            </a:lvl4pPr>
            <a:lvl5pPr lvl="4" rtl="0">
              <a:buNone/>
              <a:defRPr sz="1700"/>
            </a:lvl5pPr>
            <a:lvl6pPr lvl="5" rtl="0">
              <a:buNone/>
              <a:defRPr sz="1700"/>
            </a:lvl6pPr>
            <a:lvl7pPr lvl="6" rtl="0">
              <a:buNone/>
              <a:defRPr sz="1700"/>
            </a:lvl7pPr>
            <a:lvl8pPr lvl="7" rtl="0">
              <a:buNone/>
              <a:defRPr sz="1700"/>
            </a:lvl8pPr>
            <a:lvl9pPr lvl="8" rtl="0">
              <a:buNone/>
              <a:defRPr sz="17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19" name="Shape 319"/>
        <p:cNvGrpSpPr/>
        <p:nvPr/>
      </p:nvGrpSpPr>
      <p:grpSpPr>
        <a:xfrm>
          <a:off x="0" y="0"/>
          <a:ext cx="0" cy="0"/>
          <a:chOff x="0" y="0"/>
          <a:chExt cx="0" cy="0"/>
        </a:xfrm>
      </p:grpSpPr>
      <p:pic>
        <p:nvPicPr>
          <p:cNvPr descr="Image" id="320" name="Google Shape;320;p36"/>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321" name="Google Shape;321;p36"/>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22" name="Google Shape;322;p36"/>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323" name="Google Shape;323;p36"/>
          <p:cNvSpPr txBox="1"/>
          <p:nvPr>
            <p:ph type="title"/>
          </p:nvPr>
        </p:nvSpPr>
        <p:spPr>
          <a:xfrm>
            <a:off x="1200150" y="91443"/>
            <a:ext cx="105333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5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500"/>
              <a:buNone/>
              <a:defRPr/>
            </a:lvl2pPr>
            <a:lvl3pPr lvl="2" rtl="0" algn="l">
              <a:lnSpc>
                <a:spcPct val="90000"/>
              </a:lnSpc>
              <a:spcBef>
                <a:spcPts val="0"/>
              </a:spcBef>
              <a:spcAft>
                <a:spcPts val="0"/>
              </a:spcAft>
              <a:buSzPts val="1500"/>
              <a:buNone/>
              <a:defRPr/>
            </a:lvl3pPr>
            <a:lvl4pPr lvl="3" rtl="0" algn="l">
              <a:lnSpc>
                <a:spcPct val="90000"/>
              </a:lnSpc>
              <a:spcBef>
                <a:spcPts val="0"/>
              </a:spcBef>
              <a:spcAft>
                <a:spcPts val="0"/>
              </a:spcAft>
              <a:buSzPts val="1500"/>
              <a:buNone/>
              <a:defRPr/>
            </a:lvl4pPr>
            <a:lvl5pPr lvl="4" rtl="0" algn="l">
              <a:lnSpc>
                <a:spcPct val="90000"/>
              </a:lnSpc>
              <a:spcBef>
                <a:spcPts val="0"/>
              </a:spcBef>
              <a:spcAft>
                <a:spcPts val="0"/>
              </a:spcAft>
              <a:buSzPts val="1500"/>
              <a:buNone/>
              <a:defRPr/>
            </a:lvl5pPr>
            <a:lvl6pPr lvl="5" rtl="0" algn="l">
              <a:lnSpc>
                <a:spcPct val="90000"/>
              </a:lnSpc>
              <a:spcBef>
                <a:spcPts val="0"/>
              </a:spcBef>
              <a:spcAft>
                <a:spcPts val="0"/>
              </a:spcAft>
              <a:buSzPts val="1500"/>
              <a:buNone/>
              <a:defRPr/>
            </a:lvl6pPr>
            <a:lvl7pPr lvl="6" rtl="0" algn="l">
              <a:lnSpc>
                <a:spcPct val="90000"/>
              </a:lnSpc>
              <a:spcBef>
                <a:spcPts val="0"/>
              </a:spcBef>
              <a:spcAft>
                <a:spcPts val="0"/>
              </a:spcAft>
              <a:buSzPts val="1500"/>
              <a:buNone/>
              <a:defRPr/>
            </a:lvl7pPr>
            <a:lvl8pPr lvl="7" rtl="0" algn="l">
              <a:lnSpc>
                <a:spcPct val="90000"/>
              </a:lnSpc>
              <a:spcBef>
                <a:spcPts val="0"/>
              </a:spcBef>
              <a:spcAft>
                <a:spcPts val="0"/>
              </a:spcAft>
              <a:buSzPts val="1500"/>
              <a:buNone/>
              <a:defRPr/>
            </a:lvl8pPr>
            <a:lvl9pPr lvl="8" rtl="0" algn="l">
              <a:lnSpc>
                <a:spcPct val="90000"/>
              </a:lnSpc>
              <a:spcBef>
                <a:spcPts val="0"/>
              </a:spcBef>
              <a:spcAft>
                <a:spcPts val="0"/>
              </a:spcAft>
              <a:buSzPts val="1500"/>
              <a:buNone/>
              <a:defRPr/>
            </a:lvl9pPr>
          </a:lstStyle>
          <a:p/>
        </p:txBody>
      </p:sp>
      <p:pic>
        <p:nvPicPr>
          <p:cNvPr descr="Image" id="324" name="Google Shape;324;p36"/>
          <p:cNvPicPr preferRelativeResize="0"/>
          <p:nvPr/>
        </p:nvPicPr>
        <p:blipFill rotWithShape="1">
          <a:blip r:embed="rId2">
            <a:alphaModFix/>
          </a:blip>
          <a:srcRect b="0" l="0" r="0" t="0"/>
          <a:stretch/>
        </p:blipFill>
        <p:spPr>
          <a:xfrm rot="10800000">
            <a:off x="11526727" y="6400801"/>
            <a:ext cx="673584" cy="457199"/>
          </a:xfrm>
          <a:prstGeom prst="rect">
            <a:avLst/>
          </a:prstGeom>
          <a:noFill/>
          <a:ln>
            <a:noFill/>
          </a:ln>
        </p:spPr>
      </p:pic>
      <p:sp>
        <p:nvSpPr>
          <p:cNvPr id="325" name="Google Shape;325;p36"/>
          <p:cNvSpPr txBox="1"/>
          <p:nvPr/>
        </p:nvSpPr>
        <p:spPr>
          <a:xfrm>
            <a:off x="-1" y="6603588"/>
            <a:ext cx="3683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100">
                <a:solidFill>
                  <a:schemeClr val="dk1"/>
                </a:solidFill>
                <a:latin typeface="Nunito"/>
                <a:ea typeface="Nunito"/>
                <a:cs typeface="Nunito"/>
                <a:sym typeface="Nunito"/>
              </a:rPr>
              <a:t>© 2019 KOKO Networks Limited – Proprietary &amp; Confidential </a:t>
            </a:r>
            <a:endParaRPr sz="1500"/>
          </a:p>
        </p:txBody>
      </p:sp>
      <p:cxnSp>
        <p:nvCxnSpPr>
          <p:cNvPr id="326" name="Google Shape;326;p36"/>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27" name="Google Shape;327;p3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328" name="Shape 328"/>
        <p:cNvGrpSpPr/>
        <p:nvPr/>
      </p:nvGrpSpPr>
      <p:grpSpPr>
        <a:xfrm>
          <a:off x="0" y="0"/>
          <a:ext cx="0" cy="0"/>
          <a:chOff x="0" y="0"/>
          <a:chExt cx="0" cy="0"/>
        </a:xfrm>
      </p:grpSpPr>
      <p:pic>
        <p:nvPicPr>
          <p:cNvPr id="329" name="Google Shape;329;p3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330" name="Google Shape;330;p37"/>
          <p:cNvSpPr txBox="1"/>
          <p:nvPr>
            <p:ph type="title"/>
          </p:nvPr>
        </p:nvSpPr>
        <p:spPr>
          <a:xfrm>
            <a:off x="492615" y="476250"/>
            <a:ext cx="11207100" cy="648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300"/>
              <a:buFont typeface="Arial"/>
              <a:buNone/>
              <a:defRPr b="1" i="0" sz="2300" cap="none">
                <a:solidFill>
                  <a:schemeClr val="dk1"/>
                </a:solidFill>
                <a:latin typeface="Arial"/>
                <a:ea typeface="Arial"/>
                <a:cs typeface="Arial"/>
                <a:sym typeface="Aria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cxnSp>
        <p:nvCxnSpPr>
          <p:cNvPr id="331" name="Google Shape;331;p37"/>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32" name="Google Shape;332;p37"/>
          <p:cNvSpPr txBox="1"/>
          <p:nvPr>
            <p:ph idx="1" type="body"/>
          </p:nvPr>
        </p:nvSpPr>
        <p:spPr>
          <a:xfrm>
            <a:off x="492613" y="1268412"/>
            <a:ext cx="11207100" cy="45108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Char char="•"/>
              <a:defRPr sz="1700"/>
            </a:lvl1pPr>
            <a:lvl2pPr indent="-323850" lvl="1" marL="914400" rtl="0" algn="l">
              <a:lnSpc>
                <a:spcPct val="100000"/>
              </a:lnSpc>
              <a:spcBef>
                <a:spcPts val="700"/>
              </a:spcBef>
              <a:spcAft>
                <a:spcPts val="0"/>
              </a:spcAft>
              <a:buClr>
                <a:schemeClr val="dk1"/>
              </a:buClr>
              <a:buSzPts val="1500"/>
              <a:buChar char="•"/>
              <a:defRPr i="0" sz="1500">
                <a:solidFill>
                  <a:schemeClr val="dk1"/>
                </a:solidFill>
              </a:defRPr>
            </a:lvl2pPr>
            <a:lvl3pPr indent="-323850" lvl="2" marL="1371600" rtl="0" algn="l">
              <a:lnSpc>
                <a:spcPct val="100000"/>
              </a:lnSpc>
              <a:spcBef>
                <a:spcPts val="700"/>
              </a:spcBef>
              <a:spcAft>
                <a:spcPts val="0"/>
              </a:spcAft>
              <a:buClr>
                <a:schemeClr val="dk1"/>
              </a:buClr>
              <a:buSzPts val="1500"/>
              <a:buChar char="•"/>
              <a:defRPr i="0" sz="1500">
                <a:solidFill>
                  <a:schemeClr val="dk1"/>
                </a:solidFill>
              </a:defRPr>
            </a:lvl3pPr>
            <a:lvl4pPr indent="-323850" lvl="3" marL="1828800" rtl="0" algn="l">
              <a:lnSpc>
                <a:spcPct val="100000"/>
              </a:lnSpc>
              <a:spcBef>
                <a:spcPts val="700"/>
              </a:spcBef>
              <a:spcAft>
                <a:spcPts val="0"/>
              </a:spcAft>
              <a:buClr>
                <a:schemeClr val="dk1"/>
              </a:buClr>
              <a:buSzPts val="1500"/>
              <a:buChar char="•"/>
              <a:defRPr sz="1500"/>
            </a:lvl4pPr>
            <a:lvl5pPr indent="-323850" lvl="4" marL="2286000" rtl="0" algn="l">
              <a:lnSpc>
                <a:spcPct val="100000"/>
              </a:lnSpc>
              <a:spcBef>
                <a:spcPts val="700"/>
              </a:spcBef>
              <a:spcAft>
                <a:spcPts val="0"/>
              </a:spcAft>
              <a:buClr>
                <a:schemeClr val="dk1"/>
              </a:buClr>
              <a:buSzPts val="1500"/>
              <a:buChar char="•"/>
              <a:defRPr sz="1500"/>
            </a:lvl5pPr>
            <a:lvl6pPr indent="-349250" lvl="5" marL="2743200" rtl="0" algn="l">
              <a:lnSpc>
                <a:spcPct val="90000"/>
              </a:lnSpc>
              <a:spcBef>
                <a:spcPts val="7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333" name="Google Shape;333;p3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100" u="none" cap="none" strike="noStrike">
                <a:solidFill>
                  <a:schemeClr val="dk1"/>
                </a:solidFill>
                <a:latin typeface="Arial"/>
                <a:ea typeface="Arial"/>
                <a:cs typeface="Arial"/>
                <a:sym typeface="Arial"/>
              </a:defRPr>
            </a:lvl1pPr>
            <a:lvl2pPr indent="0" lvl="1" marL="0" rtl="0" algn="r">
              <a:spcBef>
                <a:spcPts val="0"/>
              </a:spcBef>
              <a:buNone/>
              <a:defRPr b="0" i="0" sz="1100" u="none" cap="none" strike="noStrike">
                <a:solidFill>
                  <a:schemeClr val="dk1"/>
                </a:solidFill>
                <a:latin typeface="Arial"/>
                <a:ea typeface="Arial"/>
                <a:cs typeface="Arial"/>
                <a:sym typeface="Arial"/>
              </a:defRPr>
            </a:lvl2pPr>
            <a:lvl3pPr indent="0" lvl="2" marL="0" rtl="0" algn="r">
              <a:spcBef>
                <a:spcPts val="0"/>
              </a:spcBef>
              <a:buNone/>
              <a:defRPr b="0" i="0" sz="1100" u="none" cap="none" strike="noStrike">
                <a:solidFill>
                  <a:schemeClr val="dk1"/>
                </a:solidFill>
                <a:latin typeface="Arial"/>
                <a:ea typeface="Arial"/>
                <a:cs typeface="Arial"/>
                <a:sym typeface="Arial"/>
              </a:defRPr>
            </a:lvl3pPr>
            <a:lvl4pPr indent="0" lvl="3" marL="0" rtl="0" algn="r">
              <a:spcBef>
                <a:spcPts val="0"/>
              </a:spcBef>
              <a:buNone/>
              <a:defRPr b="0" i="0" sz="1100" u="none" cap="none" strike="noStrike">
                <a:solidFill>
                  <a:schemeClr val="dk1"/>
                </a:solidFill>
                <a:latin typeface="Arial"/>
                <a:ea typeface="Arial"/>
                <a:cs typeface="Arial"/>
                <a:sym typeface="Arial"/>
              </a:defRPr>
            </a:lvl4pPr>
            <a:lvl5pPr indent="0" lvl="4" marL="0" rtl="0" algn="r">
              <a:spcBef>
                <a:spcPts val="0"/>
              </a:spcBef>
              <a:buNone/>
              <a:defRPr b="0" i="0" sz="1100" u="none" cap="none" strike="noStrike">
                <a:solidFill>
                  <a:schemeClr val="dk1"/>
                </a:solidFill>
                <a:latin typeface="Arial"/>
                <a:ea typeface="Arial"/>
                <a:cs typeface="Arial"/>
                <a:sym typeface="Arial"/>
              </a:defRPr>
            </a:lvl5pPr>
            <a:lvl6pPr indent="0" lvl="5" marL="0" rtl="0" algn="r">
              <a:spcBef>
                <a:spcPts val="0"/>
              </a:spcBef>
              <a:buNone/>
              <a:defRPr b="0" i="0" sz="1100" u="none" cap="none" strike="noStrike">
                <a:solidFill>
                  <a:schemeClr val="dk1"/>
                </a:solidFill>
                <a:latin typeface="Arial"/>
                <a:ea typeface="Arial"/>
                <a:cs typeface="Arial"/>
                <a:sym typeface="Arial"/>
              </a:defRPr>
            </a:lvl6pPr>
            <a:lvl7pPr indent="0" lvl="6" marL="0" rtl="0" algn="r">
              <a:spcBef>
                <a:spcPts val="0"/>
              </a:spcBef>
              <a:buNone/>
              <a:defRPr b="0" i="0" sz="1100" u="none" cap="none" strike="noStrike">
                <a:solidFill>
                  <a:schemeClr val="dk1"/>
                </a:solidFill>
                <a:latin typeface="Arial"/>
                <a:ea typeface="Arial"/>
                <a:cs typeface="Arial"/>
                <a:sym typeface="Arial"/>
              </a:defRPr>
            </a:lvl7pPr>
            <a:lvl8pPr indent="0" lvl="7" marL="0" rtl="0" algn="r">
              <a:spcBef>
                <a:spcPts val="0"/>
              </a:spcBef>
              <a:buNone/>
              <a:defRPr b="0" i="0" sz="1100" u="none" cap="none" strike="noStrike">
                <a:solidFill>
                  <a:schemeClr val="dk1"/>
                </a:solidFill>
                <a:latin typeface="Arial"/>
                <a:ea typeface="Arial"/>
                <a:cs typeface="Arial"/>
                <a:sym typeface="Arial"/>
              </a:defRPr>
            </a:lvl8pPr>
            <a:lvl9pPr indent="0" lvl="8" marL="0" rtl="0" algn="r">
              <a:spcBef>
                <a:spcPts val="0"/>
              </a:spcBef>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4" name="Google Shape;334;p37"/>
          <p:cNvCxnSpPr/>
          <p:nvPr/>
        </p:nvCxnSpPr>
        <p:spPr>
          <a:xfrm>
            <a:off x="492615" y="334561"/>
            <a:ext cx="11207100" cy="0"/>
          </a:xfrm>
          <a:prstGeom prst="straightConnector1">
            <a:avLst/>
          </a:prstGeom>
          <a:noFill/>
          <a:ln cap="flat" cmpd="sng" w="9525">
            <a:solidFill>
              <a:schemeClr val="dk1"/>
            </a:solidFill>
            <a:prstDash val="solid"/>
            <a:miter lim="800000"/>
            <a:headEnd len="sm" w="sm" type="none"/>
            <a:tailEnd len="sm" w="sm" type="none"/>
          </a:ln>
        </p:spPr>
      </p:cxnSp>
      <p:cxnSp>
        <p:nvCxnSpPr>
          <p:cNvPr id="335" name="Google Shape;335;p37"/>
          <p:cNvCxnSpPr/>
          <p:nvPr/>
        </p:nvCxnSpPr>
        <p:spPr>
          <a:xfrm>
            <a:off x="492615" y="1160302"/>
            <a:ext cx="112071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30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22.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64" name="Google Shape;164;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9250" lvl="3" marL="18288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4pPr>
            <a:lvl5pPr indent="-349250" lvl="4" marL="22860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5pPr>
            <a:lvl6pPr indent="-349250" lvl="5" marL="27432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6pPr>
            <a:lvl7pPr indent="-349250" lvl="6" marL="32004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7pPr>
            <a:lvl8pPr indent="-349250" lvl="7" marL="36576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8pPr>
            <a:lvl9pPr indent="-349250" lvl="8" marL="41148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9pPr>
          </a:lstStyle>
          <a:p/>
        </p:txBody>
      </p:sp>
      <p:sp>
        <p:nvSpPr>
          <p:cNvPr id="165" name="Google Shape;165;p19"/>
          <p:cNvSpPr txBox="1"/>
          <p:nvPr>
            <p:ph idx="12" type="sldNum"/>
          </p:nvPr>
        </p:nvSpPr>
        <p:spPr>
          <a:xfrm>
            <a:off x="11409045" y="6333134"/>
            <a:ext cx="731700" cy="5247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Nunito SemiBold"/>
                <a:ea typeface="Nunito SemiBold"/>
                <a:cs typeface="Nunito SemiBold"/>
                <a:sym typeface="Nunito SemiBold"/>
              </a:defRPr>
            </a:lvl1pPr>
            <a:lvl2pPr lvl="1" rtl="0" algn="r">
              <a:buNone/>
              <a:defRPr sz="1300">
                <a:solidFill>
                  <a:schemeClr val="dk1"/>
                </a:solidFill>
                <a:latin typeface="Nunito SemiBold"/>
                <a:ea typeface="Nunito SemiBold"/>
                <a:cs typeface="Nunito SemiBold"/>
                <a:sym typeface="Nunito SemiBold"/>
              </a:defRPr>
            </a:lvl2pPr>
            <a:lvl3pPr lvl="2" rtl="0" algn="r">
              <a:buNone/>
              <a:defRPr sz="1300">
                <a:solidFill>
                  <a:schemeClr val="dk1"/>
                </a:solidFill>
                <a:latin typeface="Nunito SemiBold"/>
                <a:ea typeface="Nunito SemiBold"/>
                <a:cs typeface="Nunito SemiBold"/>
                <a:sym typeface="Nunito SemiBold"/>
              </a:defRPr>
            </a:lvl3pPr>
            <a:lvl4pPr lvl="3" rtl="0" algn="r">
              <a:buNone/>
              <a:defRPr sz="1300">
                <a:solidFill>
                  <a:schemeClr val="dk1"/>
                </a:solidFill>
                <a:latin typeface="Nunito SemiBold"/>
                <a:ea typeface="Nunito SemiBold"/>
                <a:cs typeface="Nunito SemiBold"/>
                <a:sym typeface="Nunito SemiBold"/>
              </a:defRPr>
            </a:lvl4pPr>
            <a:lvl5pPr lvl="4" rtl="0" algn="r">
              <a:buNone/>
              <a:defRPr sz="1300">
                <a:solidFill>
                  <a:schemeClr val="dk1"/>
                </a:solidFill>
                <a:latin typeface="Nunito SemiBold"/>
                <a:ea typeface="Nunito SemiBold"/>
                <a:cs typeface="Nunito SemiBold"/>
                <a:sym typeface="Nunito SemiBold"/>
              </a:defRPr>
            </a:lvl5pPr>
            <a:lvl6pPr lvl="5" rtl="0" algn="r">
              <a:buNone/>
              <a:defRPr sz="1300">
                <a:solidFill>
                  <a:schemeClr val="dk1"/>
                </a:solidFill>
                <a:latin typeface="Nunito SemiBold"/>
                <a:ea typeface="Nunito SemiBold"/>
                <a:cs typeface="Nunito SemiBold"/>
                <a:sym typeface="Nunito SemiBold"/>
              </a:defRPr>
            </a:lvl6pPr>
            <a:lvl7pPr lvl="6" rtl="0" algn="r">
              <a:buNone/>
              <a:defRPr sz="1300">
                <a:solidFill>
                  <a:schemeClr val="dk1"/>
                </a:solidFill>
                <a:latin typeface="Nunito SemiBold"/>
                <a:ea typeface="Nunito SemiBold"/>
                <a:cs typeface="Nunito SemiBold"/>
                <a:sym typeface="Nunito SemiBold"/>
              </a:defRPr>
            </a:lvl7pPr>
            <a:lvl8pPr lvl="7" rtl="0" algn="r">
              <a:buNone/>
              <a:defRPr sz="1300">
                <a:solidFill>
                  <a:schemeClr val="dk1"/>
                </a:solidFill>
                <a:latin typeface="Nunito SemiBold"/>
                <a:ea typeface="Nunito SemiBold"/>
                <a:cs typeface="Nunito SemiBold"/>
                <a:sym typeface="Nunito SemiBold"/>
              </a:defRPr>
            </a:lvl8pPr>
            <a:lvl9pPr lvl="8" rtl="0"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spreadsheets/d/146K2t30k421z26WcDYkyAD0j017L1R3PPYng-ihn4aA/edit#gid=110764771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000"/>
              <a:t>R</a:t>
            </a:r>
            <a:r>
              <a:rPr lang="en-US" sz="3000"/>
              <a:t>oadmap Delivery Approach</a:t>
            </a:r>
            <a:endParaRPr sz="3000"/>
          </a:p>
        </p:txBody>
      </p:sp>
      <p:sp>
        <p:nvSpPr>
          <p:cNvPr id="341" name="Google Shape;341;p38"/>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Operations Squad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7"/>
          <p:cNvSpPr txBox="1"/>
          <p:nvPr>
            <p:ph type="title"/>
          </p:nvPr>
        </p:nvSpPr>
        <p:spPr>
          <a:xfrm>
            <a:off x="1200150" y="91443"/>
            <a:ext cx="105333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Inventory Management</a:t>
            </a:r>
            <a:endParaRPr/>
          </a:p>
        </p:txBody>
      </p:sp>
      <p:sp>
        <p:nvSpPr>
          <p:cNvPr id="559" name="Google Shape;559;p47"/>
          <p:cNvSpPr/>
          <p:nvPr/>
        </p:nvSpPr>
        <p:spPr>
          <a:xfrm>
            <a:off x="198827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p47"/>
          <p:cNvSpPr/>
          <p:nvPr/>
        </p:nvSpPr>
        <p:spPr>
          <a:xfrm>
            <a:off x="198827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47"/>
          <p:cNvSpPr/>
          <p:nvPr/>
        </p:nvSpPr>
        <p:spPr>
          <a:xfrm>
            <a:off x="358274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47"/>
          <p:cNvSpPr/>
          <p:nvPr/>
        </p:nvSpPr>
        <p:spPr>
          <a:xfrm>
            <a:off x="358274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p47"/>
          <p:cNvSpPr/>
          <p:nvPr/>
        </p:nvSpPr>
        <p:spPr>
          <a:xfrm>
            <a:off x="1989822" y="2280350"/>
            <a:ext cx="1593600" cy="410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January [Q1 2021]</a:t>
            </a:r>
            <a:endParaRPr b="1" sz="1500">
              <a:solidFill>
                <a:srgbClr val="FFFFFF"/>
              </a:solidFill>
              <a:latin typeface="Roboto"/>
              <a:ea typeface="Roboto"/>
              <a:cs typeface="Roboto"/>
              <a:sym typeface="Roboto"/>
            </a:endParaRPr>
          </a:p>
        </p:txBody>
      </p:sp>
      <p:sp>
        <p:nvSpPr>
          <p:cNvPr id="564" name="Google Shape;564;p47"/>
          <p:cNvSpPr/>
          <p:nvPr/>
        </p:nvSpPr>
        <p:spPr>
          <a:xfrm>
            <a:off x="3584062" y="2280350"/>
            <a:ext cx="1593600" cy="410100"/>
          </a:xfrm>
          <a:prstGeom prst="rect">
            <a:avLst/>
          </a:prstGeom>
          <a:solidFill>
            <a:srgbClr val="1B786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February [Q1 2021]</a:t>
            </a:r>
            <a:endParaRPr b="1" sz="1500">
              <a:solidFill>
                <a:srgbClr val="FFFFFF"/>
              </a:solidFill>
              <a:latin typeface="Roboto"/>
              <a:ea typeface="Roboto"/>
              <a:cs typeface="Roboto"/>
              <a:sym typeface="Roboto"/>
            </a:endParaRPr>
          </a:p>
        </p:txBody>
      </p:sp>
      <p:sp>
        <p:nvSpPr>
          <p:cNvPr id="565" name="Google Shape;565;p47"/>
          <p:cNvSpPr/>
          <p:nvPr/>
        </p:nvSpPr>
        <p:spPr>
          <a:xfrm>
            <a:off x="5177518"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47"/>
          <p:cNvSpPr/>
          <p:nvPr/>
        </p:nvSpPr>
        <p:spPr>
          <a:xfrm>
            <a:off x="5177518"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p47"/>
          <p:cNvSpPr/>
          <p:nvPr/>
        </p:nvSpPr>
        <p:spPr>
          <a:xfrm>
            <a:off x="5227714" y="2280350"/>
            <a:ext cx="1593600" cy="410100"/>
          </a:xfrm>
          <a:prstGeom prst="rect">
            <a:avLst/>
          </a:prstGeom>
          <a:solidFill>
            <a:srgbClr val="1F887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500">
              <a:solidFill>
                <a:srgbClr val="FFFFFF"/>
              </a:solidFill>
              <a:latin typeface="Roboto"/>
              <a:ea typeface="Roboto"/>
              <a:cs typeface="Roboto"/>
              <a:sym typeface="Roboto"/>
            </a:endParaRPr>
          </a:p>
        </p:txBody>
      </p:sp>
      <p:sp>
        <p:nvSpPr>
          <p:cNvPr id="568" name="Google Shape;568;p47"/>
          <p:cNvSpPr/>
          <p:nvPr/>
        </p:nvSpPr>
        <p:spPr>
          <a:xfrm>
            <a:off x="6771830" y="2724016"/>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 name="Google Shape;569;p47"/>
          <p:cNvSpPr/>
          <p:nvPr/>
        </p:nvSpPr>
        <p:spPr>
          <a:xfrm>
            <a:off x="6771363"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p47"/>
          <p:cNvSpPr/>
          <p:nvPr/>
        </p:nvSpPr>
        <p:spPr>
          <a:xfrm>
            <a:off x="6772943" y="2280350"/>
            <a:ext cx="1593600" cy="410100"/>
          </a:xfrm>
          <a:prstGeom prst="rect">
            <a:avLst/>
          </a:prstGeom>
          <a:solidFill>
            <a:srgbClr val="249C9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500">
              <a:solidFill>
                <a:srgbClr val="FFFFFF"/>
              </a:solidFill>
              <a:latin typeface="Roboto"/>
              <a:ea typeface="Roboto"/>
              <a:cs typeface="Roboto"/>
              <a:sym typeface="Roboto"/>
            </a:endParaRPr>
          </a:p>
        </p:txBody>
      </p:sp>
      <p:sp>
        <p:nvSpPr>
          <p:cNvPr id="571" name="Google Shape;571;p47"/>
          <p:cNvSpPr/>
          <p:nvPr/>
        </p:nvSpPr>
        <p:spPr>
          <a:xfrm flipH="1" rot="5400000">
            <a:off x="8746800" y="761683"/>
            <a:ext cx="185100" cy="689100"/>
          </a:xfrm>
          <a:prstGeom prst="round2SameRect">
            <a:avLst>
              <a:gd fmla="val 50000" name="adj1"/>
              <a:gd fmla="val 50000"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47"/>
          <p:cNvSpPr/>
          <p:nvPr/>
        </p:nvSpPr>
        <p:spPr>
          <a:xfrm>
            <a:off x="178967" y="3339933"/>
            <a:ext cx="1810500" cy="617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FFFFFF"/>
                </a:solidFill>
                <a:latin typeface="Roboto"/>
                <a:ea typeface="Roboto"/>
                <a:cs typeface="Roboto"/>
                <a:sym typeface="Roboto"/>
              </a:rPr>
              <a:t>Scrap Disposal and Loss Management</a:t>
            </a:r>
            <a:endParaRPr b="1" sz="1500">
              <a:solidFill>
                <a:srgbClr val="FFFFFF"/>
              </a:solidFill>
              <a:latin typeface="Roboto"/>
              <a:ea typeface="Roboto"/>
              <a:cs typeface="Roboto"/>
              <a:sym typeface="Roboto"/>
            </a:endParaRPr>
          </a:p>
        </p:txBody>
      </p:sp>
      <p:sp>
        <p:nvSpPr>
          <p:cNvPr id="573" name="Google Shape;573;p47"/>
          <p:cNvSpPr/>
          <p:nvPr/>
        </p:nvSpPr>
        <p:spPr>
          <a:xfrm>
            <a:off x="179067" y="2254000"/>
            <a:ext cx="1810500" cy="1086900"/>
          </a:xfrm>
          <a:prstGeom prst="rect">
            <a:avLst/>
          </a:prstGeom>
          <a:solidFill>
            <a:srgbClr val="155B54"/>
          </a:solidFill>
          <a:ln cap="flat" cmpd="sng" w="9525">
            <a:solidFill>
              <a:srgbClr val="FFFFFF"/>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US" sz="1500">
                <a:solidFill>
                  <a:srgbClr val="FFFFFF"/>
                </a:solidFill>
                <a:latin typeface="Roboto"/>
                <a:ea typeface="Roboto"/>
                <a:cs typeface="Roboto"/>
                <a:sym typeface="Roboto"/>
              </a:rPr>
              <a:t>Spare Parts Management</a:t>
            </a:r>
            <a:endParaRPr sz="1500">
              <a:solidFill>
                <a:srgbClr val="FFFFFF"/>
              </a:solidFill>
              <a:latin typeface="Roboto"/>
              <a:ea typeface="Roboto"/>
              <a:cs typeface="Roboto"/>
              <a:sym typeface="Roboto"/>
            </a:endParaRPr>
          </a:p>
        </p:txBody>
      </p:sp>
      <p:sp>
        <p:nvSpPr>
          <p:cNvPr id="574" name="Google Shape;574;p47"/>
          <p:cNvSpPr/>
          <p:nvPr/>
        </p:nvSpPr>
        <p:spPr>
          <a:xfrm>
            <a:off x="3269612" y="3001499"/>
            <a:ext cx="59700" cy="60300"/>
          </a:xfrm>
          <a:prstGeom prst="triangle">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5" name="Google Shape;575;p47"/>
          <p:cNvSpPr txBox="1"/>
          <p:nvPr/>
        </p:nvSpPr>
        <p:spPr>
          <a:xfrm>
            <a:off x="10843685" y="5849629"/>
            <a:ext cx="702300" cy="12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49C90"/>
              </a:solidFill>
            </a:endParaRPr>
          </a:p>
        </p:txBody>
      </p:sp>
      <p:sp>
        <p:nvSpPr>
          <p:cNvPr id="576" name="Google Shape;576;p47"/>
          <p:cNvSpPr/>
          <p:nvPr/>
        </p:nvSpPr>
        <p:spPr>
          <a:xfrm>
            <a:off x="10840305" y="5871098"/>
            <a:ext cx="88500" cy="76800"/>
          </a:xfrm>
          <a:prstGeom prst="triangle">
            <a:avLst>
              <a:gd fmla="val 50000" name="adj"/>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p47"/>
          <p:cNvSpPr/>
          <p:nvPr/>
        </p:nvSpPr>
        <p:spPr>
          <a:xfrm>
            <a:off x="836612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p47"/>
          <p:cNvSpPr/>
          <p:nvPr/>
        </p:nvSpPr>
        <p:spPr>
          <a:xfrm>
            <a:off x="836612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9" name="Google Shape;579;p47"/>
          <p:cNvSpPr/>
          <p:nvPr/>
        </p:nvSpPr>
        <p:spPr>
          <a:xfrm>
            <a:off x="8367375" y="2280350"/>
            <a:ext cx="1593600" cy="410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500">
              <a:solidFill>
                <a:srgbClr val="FFFFFF"/>
              </a:solidFill>
              <a:latin typeface="Roboto"/>
              <a:ea typeface="Roboto"/>
              <a:cs typeface="Roboto"/>
              <a:sym typeface="Roboto"/>
            </a:endParaRPr>
          </a:p>
        </p:txBody>
      </p:sp>
      <p:sp>
        <p:nvSpPr>
          <p:cNvPr id="580" name="Google Shape;580;p47"/>
          <p:cNvSpPr/>
          <p:nvPr/>
        </p:nvSpPr>
        <p:spPr>
          <a:xfrm>
            <a:off x="9960894"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p47"/>
          <p:cNvSpPr/>
          <p:nvPr/>
        </p:nvSpPr>
        <p:spPr>
          <a:xfrm>
            <a:off x="9960894"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p47"/>
          <p:cNvSpPr/>
          <p:nvPr/>
        </p:nvSpPr>
        <p:spPr>
          <a:xfrm>
            <a:off x="9961807" y="2253983"/>
            <a:ext cx="1593600" cy="410100"/>
          </a:xfrm>
          <a:prstGeom prst="rect">
            <a:avLst/>
          </a:prstGeom>
          <a:solidFill>
            <a:srgbClr val="1B786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500">
              <a:solidFill>
                <a:srgbClr val="FFFFFF"/>
              </a:solidFill>
              <a:latin typeface="Roboto"/>
              <a:ea typeface="Roboto"/>
              <a:cs typeface="Roboto"/>
              <a:sym typeface="Roboto"/>
            </a:endParaRPr>
          </a:p>
        </p:txBody>
      </p:sp>
      <p:sp>
        <p:nvSpPr>
          <p:cNvPr id="583" name="Google Shape;583;p47"/>
          <p:cNvSpPr txBox="1"/>
          <p:nvPr/>
        </p:nvSpPr>
        <p:spPr>
          <a:xfrm>
            <a:off x="179067" y="1107600"/>
            <a:ext cx="11364300" cy="783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100">
                <a:latin typeface="Nunito SemiBold"/>
                <a:ea typeface="Nunito SemiBold"/>
                <a:cs typeface="Nunito SemiBold"/>
                <a:sym typeface="Nunito SemiBold"/>
              </a:rPr>
              <a:t>Inventory and Warehouse Management</a:t>
            </a:r>
            <a:endParaRPr sz="2100">
              <a:latin typeface="Nunito SemiBold"/>
              <a:ea typeface="Nunito SemiBold"/>
              <a:cs typeface="Nunito SemiBold"/>
              <a:sym typeface="Nunito SemiBold"/>
            </a:endParaRPr>
          </a:p>
        </p:txBody>
      </p:sp>
      <p:sp>
        <p:nvSpPr>
          <p:cNvPr id="584" name="Google Shape;584;p47"/>
          <p:cNvSpPr txBox="1"/>
          <p:nvPr/>
        </p:nvSpPr>
        <p:spPr>
          <a:xfrm>
            <a:off x="9384667" y="875433"/>
            <a:ext cx="1810500" cy="181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latin typeface="Calibri"/>
                <a:ea typeface="Calibri"/>
                <a:cs typeface="Calibri"/>
                <a:sym typeface="Calibri"/>
              </a:rPr>
              <a:t>Scoped Projects</a:t>
            </a:r>
            <a:endParaRPr sz="1700">
              <a:latin typeface="Calibri"/>
              <a:ea typeface="Calibri"/>
              <a:cs typeface="Calibri"/>
              <a:sym typeface="Calibri"/>
            </a:endParaRPr>
          </a:p>
        </p:txBody>
      </p:sp>
      <p:sp>
        <p:nvSpPr>
          <p:cNvPr id="585" name="Google Shape;585;p47"/>
          <p:cNvSpPr/>
          <p:nvPr/>
        </p:nvSpPr>
        <p:spPr>
          <a:xfrm flipH="1" rot="5400000">
            <a:off x="8783517" y="1236950"/>
            <a:ext cx="148800" cy="6549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p47"/>
          <p:cNvSpPr txBox="1"/>
          <p:nvPr/>
        </p:nvSpPr>
        <p:spPr>
          <a:xfrm>
            <a:off x="9408633" y="1370833"/>
            <a:ext cx="2426400" cy="20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latin typeface="Calibri"/>
                <a:ea typeface="Calibri"/>
                <a:cs typeface="Calibri"/>
                <a:sym typeface="Calibri"/>
              </a:rPr>
              <a:t>Not Scoped Projects</a:t>
            </a:r>
            <a:endParaRPr sz="1700">
              <a:latin typeface="Calibri"/>
              <a:ea typeface="Calibri"/>
              <a:cs typeface="Calibri"/>
              <a:sym typeface="Calibri"/>
            </a:endParaRPr>
          </a:p>
        </p:txBody>
      </p:sp>
      <p:sp>
        <p:nvSpPr>
          <p:cNvPr id="587" name="Google Shape;587;p47"/>
          <p:cNvSpPr/>
          <p:nvPr/>
        </p:nvSpPr>
        <p:spPr>
          <a:xfrm flipH="1" rot="5400000">
            <a:off x="2784167" y="2401604"/>
            <a:ext cx="181500" cy="12597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8" name="Google Shape;588;p47"/>
          <p:cNvSpPr/>
          <p:nvPr/>
        </p:nvSpPr>
        <p:spPr>
          <a:xfrm flipH="1" rot="5400000">
            <a:off x="3318667" y="3216033"/>
            <a:ext cx="191700" cy="8649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p4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95" name="Google Shape;595;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a:t>
            </a:r>
            <a:endParaRPr/>
          </a:p>
        </p:txBody>
      </p:sp>
      <p:sp>
        <p:nvSpPr>
          <p:cNvPr id="596" name="Google Shape;596;p4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Team Allocations </a:t>
            </a:r>
            <a:endParaRPr/>
          </a:p>
          <a:p>
            <a:pPr indent="-355600" lvl="1" marL="914400" marR="0" rtl="0" algn="l">
              <a:lnSpc>
                <a:spcPct val="90000"/>
              </a:lnSpc>
              <a:spcBef>
                <a:spcPts val="0"/>
              </a:spcBef>
              <a:spcAft>
                <a:spcPts val="0"/>
              </a:spcAft>
              <a:buSzPts val="2000"/>
              <a:buChar char="•"/>
            </a:pPr>
            <a:r>
              <a:rPr lang="en-US"/>
              <a:t>PMs </a:t>
            </a:r>
            <a:endParaRPr/>
          </a:p>
          <a:p>
            <a:pPr indent="-342900" lvl="2" marL="1371600" marR="0" rtl="0" algn="l">
              <a:lnSpc>
                <a:spcPct val="90000"/>
              </a:lnSpc>
              <a:spcBef>
                <a:spcPts val="0"/>
              </a:spcBef>
              <a:spcAft>
                <a:spcPts val="0"/>
              </a:spcAft>
              <a:buSzPts val="1800"/>
              <a:buChar char="•"/>
            </a:pPr>
            <a:r>
              <a:rPr b="1" lang="en-US"/>
              <a:t>Allocated to the enabler</a:t>
            </a:r>
            <a:r>
              <a:rPr lang="en-US"/>
              <a:t>, to ensure they have that end to end view</a:t>
            </a:r>
            <a:endParaRPr/>
          </a:p>
          <a:p>
            <a:pPr indent="-355600" lvl="1" marL="914400" marR="0" rtl="0" algn="l">
              <a:lnSpc>
                <a:spcPct val="90000"/>
              </a:lnSpc>
              <a:spcBef>
                <a:spcPts val="0"/>
              </a:spcBef>
              <a:spcAft>
                <a:spcPts val="0"/>
              </a:spcAft>
              <a:buSzPts val="2000"/>
              <a:buChar char="•"/>
            </a:pPr>
            <a:r>
              <a:rPr lang="en-US"/>
              <a:t>Engineers</a:t>
            </a:r>
            <a:endParaRPr/>
          </a:p>
          <a:p>
            <a:pPr indent="-342900" lvl="2" marL="1371600" marR="0" rtl="0" algn="l">
              <a:lnSpc>
                <a:spcPct val="90000"/>
              </a:lnSpc>
              <a:spcBef>
                <a:spcPts val="0"/>
              </a:spcBef>
              <a:spcAft>
                <a:spcPts val="0"/>
              </a:spcAft>
              <a:buSzPts val="1800"/>
              <a:buChar char="•"/>
            </a:pPr>
            <a:r>
              <a:rPr lang="en-US"/>
              <a:t>Addressed in </a:t>
            </a:r>
            <a:r>
              <a:rPr lang="en-US" u="sng">
                <a:solidFill>
                  <a:schemeClr val="hlink"/>
                </a:solidFill>
                <a:hlinkClick/>
              </a:rPr>
              <a:t>this slide</a:t>
            </a:r>
            <a:r>
              <a:rPr lang="en-US"/>
              <a:t>.</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Tech enabler decomposition to projects</a:t>
            </a:r>
            <a:endParaRPr/>
          </a:p>
          <a:p>
            <a:pPr indent="-355600" lvl="1" marL="914400" marR="0" rtl="0" algn="l">
              <a:lnSpc>
                <a:spcPct val="90000"/>
              </a:lnSpc>
              <a:spcBef>
                <a:spcPts val="0"/>
              </a:spcBef>
              <a:spcAft>
                <a:spcPts val="0"/>
              </a:spcAft>
              <a:buSzPts val="2000"/>
              <a:buChar char="•"/>
            </a:pPr>
            <a:r>
              <a:rPr lang="en-US"/>
              <a:t>This will be owned by the PM who is assigned that enabler with support from Tim/Senior Engineers.</a:t>
            </a:r>
            <a:endParaRPr/>
          </a:p>
          <a:p>
            <a:pPr indent="-355600" lvl="1" marL="914400" marR="0" rtl="0" algn="l">
              <a:lnSpc>
                <a:spcPct val="90000"/>
              </a:lnSpc>
              <a:spcBef>
                <a:spcPts val="0"/>
              </a:spcBef>
              <a:spcAft>
                <a:spcPts val="0"/>
              </a:spcAft>
              <a:buSzPts val="2000"/>
              <a:buChar char="•"/>
            </a:pPr>
            <a:r>
              <a:rPr lang="en-US"/>
              <a:t>The agreed decomposition will be signed off with the business</a:t>
            </a:r>
            <a:endParaRPr/>
          </a:p>
          <a:p>
            <a:pPr indent="-355600" lvl="1" marL="914400" marR="0" rtl="0" algn="l">
              <a:lnSpc>
                <a:spcPct val="90000"/>
              </a:lnSpc>
              <a:spcBef>
                <a:spcPts val="0"/>
              </a:spcBef>
              <a:spcAft>
                <a:spcPts val="0"/>
              </a:spcAft>
              <a:buSzPts val="2000"/>
              <a:buChar char="•"/>
            </a:pPr>
            <a:r>
              <a:rPr lang="en-US"/>
              <a:t>This will be done for any planned / in progress enablers. </a:t>
            </a:r>
            <a:r>
              <a:rPr b="1" lang="en-US"/>
              <a:t>This is in progress</a:t>
            </a:r>
            <a:r>
              <a:rPr lang="en-US"/>
              <a:t>.</a:t>
            </a:r>
            <a:endParaRPr/>
          </a:p>
          <a:p>
            <a:pPr indent="-355600" lvl="1" marL="914400" marR="0" rtl="0" algn="l">
              <a:lnSpc>
                <a:spcPct val="90000"/>
              </a:lnSpc>
              <a:spcBef>
                <a:spcPts val="0"/>
              </a:spcBef>
              <a:spcAft>
                <a:spcPts val="0"/>
              </a:spcAft>
              <a:buSzPts val="2000"/>
              <a:buChar char="•"/>
            </a:pPr>
            <a:r>
              <a:rPr lang="en-US"/>
              <a:t>If a PM has more than 1 tech enabler then, the decomposition process should start with the projects higher on the list</a:t>
            </a:r>
            <a:endParaRPr/>
          </a:p>
          <a:p>
            <a:pPr indent="-355600" lvl="1" marL="914400" marR="0" rtl="0" algn="l">
              <a:lnSpc>
                <a:spcPct val="90000"/>
              </a:lnSpc>
              <a:spcBef>
                <a:spcPts val="0"/>
              </a:spcBef>
              <a:spcAft>
                <a:spcPts val="0"/>
              </a:spcAft>
              <a:buSzPts val="2000"/>
              <a:buChar char="•"/>
            </a:pPr>
            <a:r>
              <a:rPr lang="en-US"/>
              <a:t>Projects will be prioritized in consultation with the Tim and Matt for the delivery of any projects</a:t>
            </a:r>
            <a:endParaRPr/>
          </a:p>
          <a:p>
            <a:pPr indent="-355600" lvl="1" marL="914400" marR="0" rtl="0" algn="l">
              <a:lnSpc>
                <a:spcPct val="90000"/>
              </a:lnSpc>
              <a:spcBef>
                <a:spcPts val="0"/>
              </a:spcBef>
              <a:spcAft>
                <a:spcPts val="0"/>
              </a:spcAft>
              <a:buSzPts val="2000"/>
              <a:buChar char="•"/>
            </a:pPr>
            <a:r>
              <a:rPr lang="en-US"/>
              <a:t>Projects will be entered in the SPP and follow the normal delivery process.</a:t>
            </a:r>
            <a:endParaRPr/>
          </a:p>
          <a:p>
            <a:pPr indent="0" lvl="0" marL="0" marR="0" rtl="0" algn="l">
              <a:lnSpc>
                <a:spcPct val="90000"/>
              </a:lnSpc>
              <a:spcBef>
                <a:spcPts val="0"/>
              </a:spcBef>
              <a:spcAft>
                <a:spcPts val="0"/>
              </a:spcAft>
              <a:buNone/>
            </a:pPr>
            <a:r>
              <a:t/>
            </a:r>
            <a:endParaRPr/>
          </a:p>
        </p:txBody>
      </p:sp>
      <p:sp>
        <p:nvSpPr>
          <p:cNvPr id="597" name="Google Shape;597;p4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(Engineers Allocation)</a:t>
            </a:r>
            <a:endParaRPr/>
          </a:p>
        </p:txBody>
      </p:sp>
      <p:sp>
        <p:nvSpPr>
          <p:cNvPr id="603" name="Google Shape;603;p49"/>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04" name="Google Shape;604;p49"/>
          <p:cNvSpPr txBox="1"/>
          <p:nvPr/>
        </p:nvSpPr>
        <p:spPr>
          <a:xfrm>
            <a:off x="2197950" y="1292350"/>
            <a:ext cx="8990100" cy="1207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1800">
                <a:solidFill>
                  <a:schemeClr val="dk1"/>
                </a:solidFill>
                <a:latin typeface="Nunito"/>
                <a:ea typeface="Nunito"/>
                <a:cs typeface="Nunito"/>
                <a:sym typeface="Nunito"/>
              </a:rPr>
              <a:t>Project based</a:t>
            </a:r>
            <a:r>
              <a:rPr lang="en-US" sz="1800">
                <a:solidFill>
                  <a:schemeClr val="dk1"/>
                </a:solidFill>
                <a:latin typeface="Nunito"/>
                <a:ea typeface="Nunito"/>
                <a:cs typeface="Nunito"/>
                <a:sym typeface="Nunito"/>
              </a:rPr>
              <a:t>, and will be recorded in the SPP.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Allocation to consider all of the normal factors (skillset, readiness, priority,interest)</a:t>
            </a:r>
            <a:endParaRPr>
              <a:latin typeface="Nunito"/>
              <a:ea typeface="Nunito"/>
              <a:cs typeface="Nunito"/>
              <a:sym typeface="Nunito"/>
            </a:endParaRPr>
          </a:p>
        </p:txBody>
      </p:sp>
      <p:sp>
        <p:nvSpPr>
          <p:cNvPr id="605" name="Google Shape;605;p49"/>
          <p:cNvSpPr txBox="1"/>
          <p:nvPr/>
        </p:nvSpPr>
        <p:spPr>
          <a:xfrm>
            <a:off x="2187050" y="2860150"/>
            <a:ext cx="8990100" cy="858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Long lived sub team assigned to </a:t>
            </a:r>
            <a:r>
              <a:rPr b="1" lang="en-US">
                <a:latin typeface="Nunito"/>
                <a:ea typeface="Nunito"/>
                <a:cs typeface="Nunito"/>
                <a:sym typeface="Nunito"/>
              </a:rPr>
              <a:t>enablers</a:t>
            </a:r>
            <a:r>
              <a:rPr lang="en-US">
                <a:latin typeface="Nunito"/>
                <a:ea typeface="Nunito"/>
                <a:cs typeface="Nunito"/>
                <a:sym typeface="Nunito"/>
              </a:rPr>
              <a:t>. Pick up projects based on priority as well as participate in the effort of discovery and readiness for all of the enablers. More enablers assigned to the team, so some potential context switching downsides</a:t>
            </a:r>
            <a:endParaRPr>
              <a:latin typeface="Nunito"/>
              <a:ea typeface="Nunito"/>
              <a:cs typeface="Nunito"/>
              <a:sym typeface="Nunito"/>
            </a:endParaRPr>
          </a:p>
        </p:txBody>
      </p:sp>
      <p:sp>
        <p:nvSpPr>
          <p:cNvPr id="606" name="Google Shape;606;p49"/>
          <p:cNvSpPr txBox="1"/>
          <p:nvPr/>
        </p:nvSpPr>
        <p:spPr>
          <a:xfrm>
            <a:off x="575425" y="1556500"/>
            <a:ext cx="1179300" cy="6225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Project Assignment</a:t>
            </a:r>
            <a:endParaRPr>
              <a:latin typeface="Nunito"/>
              <a:ea typeface="Nunito"/>
              <a:cs typeface="Nunito"/>
              <a:sym typeface="Nunito"/>
            </a:endParaRPr>
          </a:p>
        </p:txBody>
      </p:sp>
      <p:sp>
        <p:nvSpPr>
          <p:cNvPr id="607" name="Google Shape;607;p49"/>
          <p:cNvSpPr txBox="1"/>
          <p:nvPr/>
        </p:nvSpPr>
        <p:spPr>
          <a:xfrm>
            <a:off x="575425" y="2978200"/>
            <a:ext cx="1179300" cy="6225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Enabler Assignment</a:t>
            </a:r>
            <a:endParaRPr>
              <a:latin typeface="Nunito"/>
              <a:ea typeface="Nunito"/>
              <a:cs typeface="Nunito"/>
              <a:sym typeface="Nunito"/>
            </a:endParaRPr>
          </a:p>
        </p:txBody>
      </p:sp>
      <p:sp>
        <p:nvSpPr>
          <p:cNvPr id="608" name="Google Shape;608;p49"/>
          <p:cNvSpPr txBox="1"/>
          <p:nvPr/>
        </p:nvSpPr>
        <p:spPr>
          <a:xfrm>
            <a:off x="2341650" y="3895225"/>
            <a:ext cx="3726300" cy="239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Nunito"/>
                <a:ea typeface="Nunito"/>
                <a:cs typeface="Nunito"/>
                <a:sym typeface="Nunito"/>
              </a:rPr>
              <a:t>COOKERS</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Cooker // Inventory + Hatch Tracking + </a:t>
            </a:r>
            <a:r>
              <a:rPr b="1" lang="en-US">
                <a:solidFill>
                  <a:schemeClr val="dk1"/>
                </a:solidFill>
                <a:latin typeface="Nunito"/>
                <a:ea typeface="Nunito"/>
                <a:cs typeface="Nunito"/>
                <a:sym typeface="Nunito"/>
              </a:rPr>
              <a:t>Order Fast Track </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Anand</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Akshay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Hemangi</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Prashant</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Komal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Uday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609" name="Google Shape;609;p49"/>
          <p:cNvSpPr txBox="1"/>
          <p:nvPr/>
        </p:nvSpPr>
        <p:spPr>
          <a:xfrm>
            <a:off x="6993625" y="3895225"/>
            <a:ext cx="3499200" cy="2391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a:latin typeface="Nunito"/>
                <a:ea typeface="Nunito"/>
                <a:cs typeface="Nunito"/>
                <a:sym typeface="Nunito"/>
              </a:rPr>
              <a:t>FUEL</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Fuel Planning + KP Deployment + </a:t>
            </a:r>
            <a:r>
              <a:rPr b="1" lang="en-US">
                <a:solidFill>
                  <a:schemeClr val="dk1"/>
                </a:solidFill>
                <a:latin typeface="Nunito"/>
                <a:ea typeface="Nunito"/>
                <a:cs typeface="Nunito"/>
                <a:sym typeface="Nunito"/>
              </a:rPr>
              <a:t>SDS/ STS Review </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Kevin					Henry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Dhananjay				Evans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Brian					Charlton</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Charles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Charlene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610" name="Google Shape;610;p49"/>
          <p:cNvSpPr txBox="1"/>
          <p:nvPr/>
        </p:nvSpPr>
        <p:spPr>
          <a:xfrm>
            <a:off x="933750" y="2451250"/>
            <a:ext cx="11793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or</a:t>
            </a:r>
            <a:endParaRPr>
              <a:latin typeface="Nunito"/>
              <a:ea typeface="Nunito"/>
              <a:cs typeface="Nunito"/>
              <a:sym typeface="Nunito"/>
            </a:endParaRPr>
          </a:p>
        </p:txBody>
      </p:sp>
      <p:sp>
        <p:nvSpPr>
          <p:cNvPr id="611" name="Google Shape;611;p49"/>
          <p:cNvSpPr/>
          <p:nvPr/>
        </p:nvSpPr>
        <p:spPr>
          <a:xfrm rot="240060">
            <a:off x="407648" y="1747525"/>
            <a:ext cx="11376727" cy="358487"/>
          </a:xfrm>
          <a:prstGeom prst="roundRect">
            <a:avLst>
              <a:gd fmla="val 50000" name="adj"/>
            </a:avLst>
          </a:prstGeom>
          <a:solidFill>
            <a:srgbClr val="65D9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Nunito"/>
                <a:ea typeface="Nunito"/>
                <a:cs typeface="Nunito"/>
                <a:sym typeface="Nunito"/>
              </a:rPr>
              <a:t>We like this option a lot less than the one  Enabler Assignment</a:t>
            </a:r>
            <a:endParaRPr>
              <a:solidFill>
                <a:srgbClr val="FFFFFF"/>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17" name="Google Shape;617;p5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(Tech Debt and Bug Fixes)</a:t>
            </a:r>
            <a:endParaRPr/>
          </a:p>
        </p:txBody>
      </p:sp>
      <p:sp>
        <p:nvSpPr>
          <p:cNvPr id="618" name="Google Shape;618;p50"/>
          <p:cNvSpPr txBox="1"/>
          <p:nvPr>
            <p:ph idx="1" type="subTitle"/>
          </p:nvPr>
        </p:nvSpPr>
        <p:spPr>
          <a:xfrm>
            <a:off x="458725" y="1180075"/>
            <a:ext cx="11274600" cy="5055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Bug Fixes</a:t>
            </a:r>
            <a:r>
              <a:rPr lang="en-US"/>
              <a:t> </a:t>
            </a:r>
            <a:endParaRPr/>
          </a:p>
          <a:p>
            <a:pPr indent="-355600" lvl="1" marL="914400" marR="0" rtl="0" algn="l">
              <a:lnSpc>
                <a:spcPct val="90000"/>
              </a:lnSpc>
              <a:spcBef>
                <a:spcPts val="0"/>
              </a:spcBef>
              <a:spcAft>
                <a:spcPts val="0"/>
              </a:spcAft>
              <a:buSzPts val="2000"/>
              <a:buChar char="•"/>
            </a:pPr>
            <a:r>
              <a:rPr lang="en-US"/>
              <a:t>Any urgent / priority bug fixes coming through to the team will be fixed as a priority</a:t>
            </a:r>
            <a:endParaRPr/>
          </a:p>
          <a:p>
            <a:pPr indent="-355600" lvl="1" marL="914400" marR="0" rtl="0" algn="l">
              <a:lnSpc>
                <a:spcPct val="90000"/>
              </a:lnSpc>
              <a:spcBef>
                <a:spcPts val="0"/>
              </a:spcBef>
              <a:spcAft>
                <a:spcPts val="0"/>
              </a:spcAft>
              <a:buSzPts val="2000"/>
              <a:buChar char="•"/>
            </a:pPr>
            <a:r>
              <a:rPr lang="en-US"/>
              <a:t>A decision will be made for each whether to do a hotfix or wait for the next release</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Tech debt (incl QA)</a:t>
            </a:r>
            <a:endParaRPr/>
          </a:p>
          <a:p>
            <a:pPr indent="-355600" lvl="1" marL="914400" marR="0" rtl="0" algn="l">
              <a:lnSpc>
                <a:spcPct val="90000"/>
              </a:lnSpc>
              <a:spcBef>
                <a:spcPts val="0"/>
              </a:spcBef>
              <a:spcAft>
                <a:spcPts val="0"/>
              </a:spcAft>
              <a:buSzPts val="2000"/>
              <a:buChar char="•"/>
            </a:pPr>
            <a:r>
              <a:rPr lang="en-US"/>
              <a:t>We intend to keep chipping away at our tech debt and other long standing issues.</a:t>
            </a:r>
            <a:endParaRPr/>
          </a:p>
          <a:p>
            <a:pPr indent="-355600" lvl="1" marL="914400" marR="0" rtl="0" algn="l">
              <a:lnSpc>
                <a:spcPct val="90000"/>
              </a:lnSpc>
              <a:spcBef>
                <a:spcPts val="0"/>
              </a:spcBef>
              <a:spcAft>
                <a:spcPts val="0"/>
              </a:spcAft>
              <a:buSzPts val="2000"/>
              <a:buChar char="•"/>
            </a:pPr>
            <a:r>
              <a:rPr lang="en-US"/>
              <a:t>We acknowledge that the expectation of time on some team members skill set might oscillate through the course of the half year</a:t>
            </a:r>
            <a:endParaRPr/>
          </a:p>
          <a:p>
            <a:pPr indent="-355600" lvl="1" marL="914400" marR="0" rtl="0" algn="l">
              <a:lnSpc>
                <a:spcPct val="90000"/>
              </a:lnSpc>
              <a:spcBef>
                <a:spcPts val="0"/>
              </a:spcBef>
              <a:spcAft>
                <a:spcPts val="0"/>
              </a:spcAft>
              <a:buSzPts val="2000"/>
              <a:buChar char="•"/>
            </a:pPr>
            <a:r>
              <a:rPr lang="en-US"/>
              <a:t>Every 2 weeks Tim will assess the technical debt “backlog” with the senior engineers of the team with a view to allocate like 20% of the teams time to working on these items.</a:t>
            </a:r>
            <a:endParaRPr/>
          </a:p>
          <a:p>
            <a:pPr indent="-355600" lvl="1" marL="914400" marR="0" rtl="0" algn="l">
              <a:lnSpc>
                <a:spcPct val="90000"/>
              </a:lnSpc>
              <a:spcBef>
                <a:spcPts val="0"/>
              </a:spcBef>
              <a:spcAft>
                <a:spcPts val="0"/>
              </a:spcAft>
              <a:buSzPts val="2000"/>
              <a:buChar char="•"/>
            </a:pPr>
            <a:r>
              <a:rPr lang="en-US"/>
              <a:t>For any technical debt item classified as a Large, we will try and follow the normal project cycle, for anything less than that, we will use the NPW approach</a:t>
            </a:r>
            <a:endParaRPr/>
          </a:p>
          <a:p>
            <a:pPr indent="0" lvl="0" marL="0" marR="0" rtl="0" algn="l">
              <a:lnSpc>
                <a:spcPct val="90000"/>
              </a:lnSpc>
              <a:spcBef>
                <a:spcPts val="0"/>
              </a:spcBef>
              <a:spcAft>
                <a:spcPts val="0"/>
              </a:spcAft>
              <a:buNone/>
            </a:pPr>
            <a:r>
              <a:t/>
            </a:r>
            <a:endParaRPr/>
          </a:p>
          <a:p>
            <a:pPr indent="0" lvl="0" marL="457200" rtl="0" algn="l">
              <a:spcBef>
                <a:spcPts val="0"/>
              </a:spcBef>
              <a:spcAft>
                <a:spcPts val="0"/>
              </a:spcAft>
              <a:buNone/>
            </a:pPr>
            <a:r>
              <a:t/>
            </a:r>
            <a:endParaRPr/>
          </a:p>
        </p:txBody>
      </p:sp>
      <p:sp>
        <p:nvSpPr>
          <p:cNvPr id="619" name="Google Shape;619;p5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25" name="Google Shape;625;p5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Delivery Approach (Completion / Pausing Enablers)</a:t>
            </a:r>
            <a:endParaRPr/>
          </a:p>
        </p:txBody>
      </p:sp>
      <p:sp>
        <p:nvSpPr>
          <p:cNvPr id="626" name="Google Shape;626;p51"/>
          <p:cNvSpPr txBox="1"/>
          <p:nvPr>
            <p:ph idx="1" type="subTitle"/>
          </p:nvPr>
        </p:nvSpPr>
        <p:spPr>
          <a:xfrm>
            <a:off x="458725" y="1180075"/>
            <a:ext cx="11274600" cy="50553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Pausing an enabler</a:t>
            </a:r>
            <a:endParaRPr/>
          </a:p>
          <a:p>
            <a:pPr indent="-355600" lvl="1" marL="914400" marR="0" rtl="0" algn="l">
              <a:lnSpc>
                <a:spcPct val="90000"/>
              </a:lnSpc>
              <a:spcBef>
                <a:spcPts val="0"/>
              </a:spcBef>
              <a:spcAft>
                <a:spcPts val="0"/>
              </a:spcAft>
              <a:buSzPts val="2000"/>
              <a:buChar char="•"/>
            </a:pPr>
            <a:r>
              <a:rPr lang="en-US"/>
              <a:t>If we get through the highest priority projects on a tech enabler, we might choose (in consultation with the business) to pause it and pick up the work after other higher priority projects are concluded.</a:t>
            </a:r>
            <a:endParaRPr/>
          </a:p>
          <a:p>
            <a:pPr indent="-355600" lvl="1" marL="914400" marR="0" rtl="0" algn="l">
              <a:lnSpc>
                <a:spcPct val="90000"/>
              </a:lnSpc>
              <a:spcBef>
                <a:spcPts val="0"/>
              </a:spcBef>
              <a:spcAft>
                <a:spcPts val="0"/>
              </a:spcAft>
              <a:buSzPts val="2000"/>
              <a:buChar char="•"/>
            </a:pPr>
            <a:r>
              <a:rPr lang="en-US"/>
              <a:t>This will be done in consultation with Matt</a:t>
            </a:r>
            <a:endParaRPr/>
          </a:p>
          <a:p>
            <a:pPr indent="0" lvl="0" marL="0" marR="0" rtl="0" algn="l">
              <a:lnSpc>
                <a:spcPct val="90000"/>
              </a:lnSpc>
              <a:spcBef>
                <a:spcPts val="0"/>
              </a:spcBef>
              <a:spcAft>
                <a:spcPts val="0"/>
              </a:spcAft>
              <a:buNone/>
            </a:pPr>
            <a:r>
              <a:t/>
            </a:r>
            <a:endParaRPr/>
          </a:p>
          <a:p>
            <a:pPr indent="-406400" lvl="0" marL="457200" marR="0" rtl="0" algn="l">
              <a:lnSpc>
                <a:spcPct val="90000"/>
              </a:lnSpc>
              <a:spcBef>
                <a:spcPts val="0"/>
              </a:spcBef>
              <a:spcAft>
                <a:spcPts val="0"/>
              </a:spcAft>
              <a:buSzPts val="2800"/>
              <a:buChar char="•"/>
            </a:pPr>
            <a:r>
              <a:rPr lang="en-US"/>
              <a:t>Completing an enabler</a:t>
            </a:r>
            <a:endParaRPr/>
          </a:p>
          <a:p>
            <a:pPr indent="-355600" lvl="1" marL="914400" marR="0" rtl="0" algn="l">
              <a:lnSpc>
                <a:spcPct val="90000"/>
              </a:lnSpc>
              <a:spcBef>
                <a:spcPts val="0"/>
              </a:spcBef>
              <a:spcAft>
                <a:spcPts val="0"/>
              </a:spcAft>
              <a:buSzPts val="2000"/>
              <a:buChar char="•"/>
            </a:pPr>
            <a:r>
              <a:rPr lang="en-US"/>
              <a:t>The prerequisites are </a:t>
            </a:r>
            <a:endParaRPr/>
          </a:p>
          <a:p>
            <a:pPr indent="-342900" lvl="2" marL="1371600" marR="0" rtl="0" algn="l">
              <a:lnSpc>
                <a:spcPct val="90000"/>
              </a:lnSpc>
              <a:spcBef>
                <a:spcPts val="0"/>
              </a:spcBef>
              <a:spcAft>
                <a:spcPts val="0"/>
              </a:spcAft>
              <a:buSzPts val="1800"/>
              <a:buChar char="•"/>
            </a:pPr>
            <a:r>
              <a:rPr lang="en-US"/>
              <a:t>we have completed all of the projects for a tech enabler</a:t>
            </a:r>
            <a:endParaRPr/>
          </a:p>
          <a:p>
            <a:pPr indent="-342900" lvl="2" marL="1371600" marR="0" rtl="0" algn="l">
              <a:lnSpc>
                <a:spcPct val="90000"/>
              </a:lnSpc>
              <a:spcBef>
                <a:spcPts val="0"/>
              </a:spcBef>
              <a:spcAft>
                <a:spcPts val="0"/>
              </a:spcAft>
              <a:buSzPts val="1800"/>
              <a:buChar char="•"/>
            </a:pPr>
            <a:r>
              <a:rPr lang="en-US"/>
              <a:t>achieved the stated business objectives</a:t>
            </a:r>
            <a:endParaRPr/>
          </a:p>
          <a:p>
            <a:pPr indent="-355600" lvl="1" marL="914400" marR="0" rtl="0" algn="l">
              <a:lnSpc>
                <a:spcPct val="90000"/>
              </a:lnSpc>
              <a:spcBef>
                <a:spcPts val="0"/>
              </a:spcBef>
              <a:spcAft>
                <a:spcPts val="0"/>
              </a:spcAft>
              <a:buSzPts val="2000"/>
              <a:buChar char="•"/>
            </a:pPr>
            <a:r>
              <a:rPr lang="en-US"/>
              <a:t>This will be done in consultation with the business</a:t>
            </a:r>
            <a:endParaRPr/>
          </a:p>
          <a:p>
            <a:pPr indent="0" lvl="0" marL="0" rtl="0" algn="l">
              <a:spcBef>
                <a:spcPts val="0"/>
              </a:spcBef>
              <a:spcAft>
                <a:spcPts val="0"/>
              </a:spcAft>
              <a:buNone/>
            </a:pPr>
            <a:r>
              <a:t/>
            </a:r>
            <a:endParaRPr/>
          </a:p>
        </p:txBody>
      </p:sp>
      <p:sp>
        <p:nvSpPr>
          <p:cNvPr id="627" name="Google Shape;627;p5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634" name="Google Shape;634;p5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Should we split out the SPP into 2, one for Ops and Commercial or have another way to manage what are 2 separate roadmaps?</a:t>
            </a:r>
            <a:r>
              <a:rPr i="1" lang="en-US"/>
              <a:t> </a:t>
            </a:r>
            <a:r>
              <a:rPr i="1" lang="en-US" sz="2200"/>
              <a:t>It is increasingly my view that we should split it out into 2, makes it easier to manage.</a:t>
            </a:r>
            <a:endParaRPr i="1" sz="2200"/>
          </a:p>
        </p:txBody>
      </p:sp>
      <p:sp>
        <p:nvSpPr>
          <p:cNvPr id="635" name="Google Shape;635;p5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aphicFrame>
        <p:nvGraphicFramePr>
          <p:cNvPr id="347" name="Google Shape;347;p39"/>
          <p:cNvGraphicFramePr/>
          <p:nvPr/>
        </p:nvGraphicFramePr>
        <p:xfrm>
          <a:off x="6432600" y="2579813"/>
          <a:ext cx="3000000" cy="3000000"/>
        </p:xfrm>
        <a:graphic>
          <a:graphicData uri="http://schemas.openxmlformats.org/drawingml/2006/table">
            <a:tbl>
              <a:tblPr>
                <a:noFill/>
                <a:tableStyleId>{5F40E49F-E704-471C-A747-2B312B3A63A1}</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Sep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r>
            </a:tbl>
          </a:graphicData>
        </a:graphic>
      </p:graphicFrame>
      <p:sp>
        <p:nvSpPr>
          <p:cNvPr id="348" name="Google Shape;348;p39"/>
          <p:cNvSpPr txBox="1"/>
          <p:nvPr>
            <p:ph type="title"/>
          </p:nvPr>
        </p:nvSpPr>
        <p:spPr>
          <a:xfrm>
            <a:off x="1251200" y="88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Planning Approach  (Initial Proposal)</a:t>
            </a:r>
            <a:endParaRPr/>
          </a:p>
        </p:txBody>
      </p:sp>
      <p:sp>
        <p:nvSpPr>
          <p:cNvPr id="349" name="Google Shape;349;p3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50" name="Google Shape;350;p39"/>
          <p:cNvSpPr/>
          <p:nvPr/>
        </p:nvSpPr>
        <p:spPr>
          <a:xfrm>
            <a:off x="169475" y="2210225"/>
            <a:ext cx="13629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H2 2020 OKRs</a:t>
            </a:r>
            <a:endParaRPr/>
          </a:p>
        </p:txBody>
      </p:sp>
      <p:sp>
        <p:nvSpPr>
          <p:cNvPr id="351" name="Google Shape;351;p39"/>
          <p:cNvSpPr/>
          <p:nvPr/>
        </p:nvSpPr>
        <p:spPr>
          <a:xfrm>
            <a:off x="2192750" y="1769675"/>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Commercial Priorities and KPIs</a:t>
            </a:r>
            <a:endParaRPr sz="1300"/>
          </a:p>
        </p:txBody>
      </p:sp>
      <p:sp>
        <p:nvSpPr>
          <p:cNvPr id="352" name="Google Shape;352;p39"/>
          <p:cNvSpPr/>
          <p:nvPr/>
        </p:nvSpPr>
        <p:spPr>
          <a:xfrm>
            <a:off x="2196780" y="2750684"/>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Operations Priorities and KPIs</a:t>
            </a:r>
            <a:endParaRPr sz="1300"/>
          </a:p>
        </p:txBody>
      </p:sp>
      <p:pic>
        <p:nvPicPr>
          <p:cNvPr id="353" name="Google Shape;353;p39"/>
          <p:cNvPicPr preferRelativeResize="0"/>
          <p:nvPr/>
        </p:nvPicPr>
        <p:blipFill rotWithShape="1">
          <a:blip r:embed="rId3">
            <a:alphaModFix/>
          </a:blip>
          <a:srcRect b="-9" l="0" r="0" t="4834"/>
          <a:stretch/>
        </p:blipFill>
        <p:spPr>
          <a:xfrm>
            <a:off x="4520825" y="2635475"/>
            <a:ext cx="838200" cy="1087800"/>
          </a:xfrm>
          <a:prstGeom prst="rect">
            <a:avLst/>
          </a:prstGeom>
          <a:noFill/>
          <a:ln>
            <a:noFill/>
          </a:ln>
        </p:spPr>
      </p:pic>
      <p:graphicFrame>
        <p:nvGraphicFramePr>
          <p:cNvPr id="354" name="Google Shape;354;p39"/>
          <p:cNvGraphicFramePr/>
          <p:nvPr/>
        </p:nvGraphicFramePr>
        <p:xfrm>
          <a:off x="6280200" y="2351213"/>
          <a:ext cx="3000000" cy="3000000"/>
        </p:xfrm>
        <a:graphic>
          <a:graphicData uri="http://schemas.openxmlformats.org/drawingml/2006/table">
            <a:tbl>
              <a:tblPr>
                <a:noFill/>
                <a:tableStyleId>{5F40E49F-E704-471C-A747-2B312B3A63A1}</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Sep</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solidFill>
                      <a:srgbClr val="FFFFFF"/>
                    </a:solidFill>
                  </a:tcPr>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r>
            </a:tbl>
          </a:graphicData>
        </a:graphic>
      </p:graphicFrame>
      <p:cxnSp>
        <p:nvCxnSpPr>
          <p:cNvPr id="355" name="Google Shape;355;p39"/>
          <p:cNvCxnSpPr>
            <a:stCxn id="350" idx="3"/>
            <a:endCxn id="351" idx="1"/>
          </p:cNvCxnSpPr>
          <p:nvPr/>
        </p:nvCxnSpPr>
        <p:spPr>
          <a:xfrm flipH="1" rot="10800000">
            <a:off x="1532375" y="2190425"/>
            <a:ext cx="660300" cy="563700"/>
          </a:xfrm>
          <a:prstGeom prst="straightConnector1">
            <a:avLst/>
          </a:prstGeom>
          <a:noFill/>
          <a:ln cap="flat" cmpd="sng" w="9525">
            <a:solidFill>
              <a:schemeClr val="dk2"/>
            </a:solidFill>
            <a:prstDash val="solid"/>
            <a:round/>
            <a:headEnd len="med" w="med" type="none"/>
            <a:tailEnd len="med" w="med" type="stealth"/>
          </a:ln>
        </p:spPr>
      </p:cxnSp>
      <p:cxnSp>
        <p:nvCxnSpPr>
          <p:cNvPr id="356" name="Google Shape;356;p39"/>
          <p:cNvCxnSpPr>
            <a:stCxn id="350" idx="3"/>
            <a:endCxn id="352" idx="1"/>
          </p:cNvCxnSpPr>
          <p:nvPr/>
        </p:nvCxnSpPr>
        <p:spPr>
          <a:xfrm>
            <a:off x="1532375" y="2754125"/>
            <a:ext cx="664500" cy="417600"/>
          </a:xfrm>
          <a:prstGeom prst="straightConnector1">
            <a:avLst/>
          </a:prstGeom>
          <a:noFill/>
          <a:ln cap="flat" cmpd="sng" w="9525">
            <a:solidFill>
              <a:schemeClr val="dk2"/>
            </a:solidFill>
            <a:prstDash val="solid"/>
            <a:round/>
            <a:headEnd len="med" w="med" type="none"/>
            <a:tailEnd len="med" w="med" type="stealth"/>
          </a:ln>
        </p:spPr>
      </p:cxnSp>
      <p:sp>
        <p:nvSpPr>
          <p:cNvPr id="357" name="Google Shape;357;p39"/>
          <p:cNvSpPr txBox="1"/>
          <p:nvPr/>
        </p:nvSpPr>
        <p:spPr>
          <a:xfrm>
            <a:off x="809075" y="4567275"/>
            <a:ext cx="10915200" cy="14592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The objective is to break down the priorities for H2 from business into </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initiatives or epics that can then be scoped and delivered over the course of H2.</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1. We translate goals and problems into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2. Then we prioritise the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3. </a:t>
            </a:r>
            <a:r>
              <a:rPr lang="en-US" sz="1500">
                <a:solidFill>
                  <a:schemeClr val="dk1"/>
                </a:solidFill>
                <a:latin typeface="Calibri"/>
                <a:ea typeface="Calibri"/>
                <a:cs typeface="Calibri"/>
                <a:sym typeface="Calibri"/>
              </a:rPr>
              <a:t>Then we incorporate other backlog or other squad workload,</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4. Present back ordered list / roadmap to wider stakeholders for each area.</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t/>
            </a:r>
            <a:endParaRPr sz="1500">
              <a:solidFill>
                <a:schemeClr val="dk1"/>
              </a:solidFill>
              <a:latin typeface="Calibri"/>
              <a:ea typeface="Calibri"/>
              <a:cs typeface="Calibri"/>
              <a:sym typeface="Calibri"/>
            </a:endParaRPr>
          </a:p>
        </p:txBody>
      </p:sp>
      <p:sp>
        <p:nvSpPr>
          <p:cNvPr id="358" name="Google Shape;358;p39"/>
          <p:cNvSpPr/>
          <p:nvPr/>
        </p:nvSpPr>
        <p:spPr>
          <a:xfrm rot="-5400000">
            <a:off x="1721550" y="-47125"/>
            <a:ext cx="325800" cy="3405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9"/>
          <p:cNvSpPr/>
          <p:nvPr/>
        </p:nvSpPr>
        <p:spPr>
          <a:xfrm>
            <a:off x="65396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6920650" y="29894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75302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p:nvPr/>
        </p:nvSpPr>
        <p:spPr>
          <a:xfrm>
            <a:off x="7987450" y="33704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85970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9054250" y="3294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9740050" y="2913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10121050" y="32942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11035450" y="3065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txBox="1"/>
          <p:nvPr/>
        </p:nvSpPr>
        <p:spPr>
          <a:xfrm>
            <a:off x="166875" y="1143625"/>
            <a:ext cx="3429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200">
                <a:latin typeface="Nunito"/>
                <a:ea typeface="Nunito"/>
                <a:cs typeface="Nunito"/>
                <a:sym typeface="Nunito"/>
              </a:rPr>
              <a:t>These have been defined by EXCO</a:t>
            </a:r>
            <a:endParaRPr i="1" sz="1200">
              <a:latin typeface="Nunito"/>
              <a:ea typeface="Nunito"/>
              <a:cs typeface="Nunito"/>
              <a:sym typeface="Nunito"/>
            </a:endParaRPr>
          </a:p>
        </p:txBody>
      </p:sp>
      <p:sp>
        <p:nvSpPr>
          <p:cNvPr id="369" name="Google Shape;369;p39"/>
          <p:cNvSpPr txBox="1"/>
          <p:nvPr/>
        </p:nvSpPr>
        <p:spPr>
          <a:xfrm>
            <a:off x="3826545" y="2489084"/>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1: </a:t>
            </a:r>
            <a:r>
              <a:rPr lang="en-US" sz="1000">
                <a:latin typeface="Nunito"/>
                <a:ea typeface="Nunito"/>
                <a:cs typeface="Nunito"/>
                <a:sym typeface="Nunito"/>
              </a:rPr>
              <a:t>List out initiatives / epics required to enable business OKRs</a:t>
            </a:r>
            <a:endParaRPr sz="1000">
              <a:latin typeface="Nunito"/>
              <a:ea typeface="Nunito"/>
              <a:cs typeface="Nunito"/>
              <a:sym typeface="Nunito"/>
            </a:endParaRPr>
          </a:p>
        </p:txBody>
      </p:sp>
      <p:sp>
        <p:nvSpPr>
          <p:cNvPr id="370" name="Google Shape;370;p39"/>
          <p:cNvSpPr txBox="1"/>
          <p:nvPr/>
        </p:nvSpPr>
        <p:spPr>
          <a:xfrm>
            <a:off x="4673225" y="1846263"/>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2</a:t>
            </a:r>
            <a:r>
              <a:rPr lang="en-US" sz="1000">
                <a:latin typeface="Nunito"/>
                <a:ea typeface="Nunito"/>
                <a:cs typeface="Nunito"/>
                <a:sym typeface="Nunito"/>
              </a:rPr>
              <a:t>: Prioritise</a:t>
            </a:r>
            <a:endParaRPr sz="1000">
              <a:latin typeface="Nunito"/>
              <a:ea typeface="Nunito"/>
              <a:cs typeface="Nunito"/>
              <a:sym typeface="Nunito"/>
            </a:endParaRPr>
          </a:p>
        </p:txBody>
      </p:sp>
      <p:cxnSp>
        <p:nvCxnSpPr>
          <p:cNvPr id="371" name="Google Shape;371;p39"/>
          <p:cNvCxnSpPr>
            <a:stCxn id="353" idx="3"/>
            <a:endCxn id="360" idx="0"/>
          </p:cNvCxnSpPr>
          <p:nvPr/>
        </p:nvCxnSpPr>
        <p:spPr>
          <a:xfrm flipH="1" rot="10800000">
            <a:off x="5359025" y="2989475"/>
            <a:ext cx="1632300" cy="189900"/>
          </a:xfrm>
          <a:prstGeom prst="bentConnector4">
            <a:avLst>
              <a:gd fmla="val 47835" name="adj1"/>
              <a:gd fmla="val 225421" name="adj2"/>
            </a:avLst>
          </a:prstGeom>
          <a:noFill/>
          <a:ln cap="flat" cmpd="sng" w="9525">
            <a:solidFill>
              <a:schemeClr val="dk2"/>
            </a:solidFill>
            <a:prstDash val="solid"/>
            <a:round/>
            <a:headEnd len="med" w="med" type="none"/>
            <a:tailEnd len="med" w="med" type="stealth"/>
          </a:ln>
        </p:spPr>
      </p:cxnSp>
      <p:cxnSp>
        <p:nvCxnSpPr>
          <p:cNvPr id="372" name="Google Shape;372;p39"/>
          <p:cNvCxnSpPr>
            <a:stCxn id="353" idx="3"/>
            <a:endCxn id="362" idx="1"/>
          </p:cNvCxnSpPr>
          <p:nvPr/>
        </p:nvCxnSpPr>
        <p:spPr>
          <a:xfrm>
            <a:off x="5359025" y="3179375"/>
            <a:ext cx="2628300" cy="302100"/>
          </a:xfrm>
          <a:prstGeom prst="bentConnector3">
            <a:avLst>
              <a:gd fmla="val 50002" name="adj1"/>
            </a:avLst>
          </a:prstGeom>
          <a:noFill/>
          <a:ln cap="flat" cmpd="sng" w="9525">
            <a:solidFill>
              <a:schemeClr val="dk2"/>
            </a:solidFill>
            <a:prstDash val="solid"/>
            <a:round/>
            <a:headEnd len="med" w="med" type="none"/>
            <a:tailEnd len="med" w="med" type="stealth"/>
          </a:ln>
        </p:spPr>
      </p:cxnSp>
      <p:sp>
        <p:nvSpPr>
          <p:cNvPr id="373" name="Google Shape;373;p39"/>
          <p:cNvSpPr txBox="1"/>
          <p:nvPr/>
        </p:nvSpPr>
        <p:spPr>
          <a:xfrm>
            <a:off x="7264300" y="4610825"/>
            <a:ext cx="3873900" cy="1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Nunito"/>
                <a:ea typeface="Nunito"/>
                <a:cs typeface="Nunito"/>
                <a:sym typeface="Nunito"/>
              </a:rPr>
              <a:t>Step 4</a:t>
            </a:r>
            <a:r>
              <a:rPr lang="en-US" sz="1000">
                <a:latin typeface="Nunito"/>
                <a:ea typeface="Nunito"/>
                <a:cs typeface="Nunito"/>
                <a:sym typeface="Nunito"/>
              </a:rPr>
              <a:t>: Present agreed Roadmaps </a:t>
            </a:r>
            <a:br>
              <a:rPr lang="en-US" sz="1000">
                <a:latin typeface="Nunito"/>
                <a:ea typeface="Nunito"/>
                <a:cs typeface="Nunito"/>
                <a:sym typeface="Nunito"/>
              </a:rPr>
            </a:br>
            <a:r>
              <a:rPr lang="en-US" sz="1000">
                <a:latin typeface="Nunito"/>
                <a:ea typeface="Nunito"/>
                <a:cs typeface="Nunito"/>
                <a:sym typeface="Nunito"/>
              </a:rPr>
              <a:t>and use them to guide focus </a:t>
            </a:r>
            <a:br>
              <a:rPr lang="en-US" sz="1000">
                <a:latin typeface="Nunito"/>
                <a:ea typeface="Nunito"/>
                <a:cs typeface="Nunito"/>
                <a:sym typeface="Nunito"/>
              </a:rPr>
            </a:br>
            <a:r>
              <a:rPr lang="en-US" sz="1000">
                <a:latin typeface="Nunito"/>
                <a:ea typeface="Nunito"/>
                <a:cs typeface="Nunito"/>
                <a:sym typeface="Nunito"/>
              </a:rPr>
              <a:t>&amp; pace of work during 2H</a:t>
            </a:r>
            <a:endParaRPr sz="1000">
              <a:latin typeface="Nunito"/>
              <a:ea typeface="Nunito"/>
              <a:cs typeface="Nunito"/>
              <a:sym typeface="Nunito"/>
            </a:endParaRPr>
          </a:p>
        </p:txBody>
      </p:sp>
      <p:sp>
        <p:nvSpPr>
          <p:cNvPr id="374" name="Google Shape;374;p39"/>
          <p:cNvSpPr/>
          <p:nvPr/>
        </p:nvSpPr>
        <p:spPr>
          <a:xfrm rot="5400000">
            <a:off x="9035448" y="1750125"/>
            <a:ext cx="325800" cy="517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2196780" y="3746572"/>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Fixes, tech debt, etc</a:t>
            </a:r>
            <a:endParaRPr sz="1300"/>
          </a:p>
        </p:txBody>
      </p:sp>
      <p:cxnSp>
        <p:nvCxnSpPr>
          <p:cNvPr id="376" name="Google Shape;376;p39"/>
          <p:cNvCxnSpPr/>
          <p:nvPr/>
        </p:nvCxnSpPr>
        <p:spPr>
          <a:xfrm rot="10800000">
            <a:off x="4959425" y="2313375"/>
            <a:ext cx="0" cy="288000"/>
          </a:xfrm>
          <a:prstGeom prst="straightConnector1">
            <a:avLst/>
          </a:prstGeom>
          <a:noFill/>
          <a:ln cap="flat" cmpd="sng" w="9525">
            <a:solidFill>
              <a:schemeClr val="dk2"/>
            </a:solidFill>
            <a:prstDash val="solid"/>
            <a:round/>
            <a:headEnd len="med" w="med" type="none"/>
            <a:tailEnd len="med" w="med" type="triangle"/>
          </a:ln>
        </p:spPr>
      </p:cxnSp>
      <p:sp>
        <p:nvSpPr>
          <p:cNvPr id="377" name="Google Shape;377;p39"/>
          <p:cNvSpPr txBox="1"/>
          <p:nvPr/>
        </p:nvSpPr>
        <p:spPr>
          <a:xfrm>
            <a:off x="5780825" y="1444175"/>
            <a:ext cx="6028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3: </a:t>
            </a:r>
            <a:endParaRPr b="1" sz="1000">
              <a:latin typeface="Nunito"/>
              <a:ea typeface="Nunito"/>
              <a:cs typeface="Nunito"/>
              <a:sym typeface="Nunito"/>
            </a:endParaRPr>
          </a:p>
          <a:p>
            <a:pPr indent="0" lvl="0" marL="0" rtl="0" algn="l">
              <a:spcBef>
                <a:spcPts val="0"/>
              </a:spcBef>
              <a:spcAft>
                <a:spcPts val="0"/>
              </a:spcAft>
              <a:buNone/>
            </a:pPr>
            <a:r>
              <a:rPr lang="en-US" sz="1000">
                <a:latin typeface="Nunito"/>
                <a:ea typeface="Nunito"/>
                <a:cs typeface="Nunito"/>
                <a:sym typeface="Nunito"/>
              </a:rPr>
              <a:t>Map to desired timeline based on business project timelines, availability of resources,  dependencies between projects, etc.</a:t>
            </a:r>
            <a:endParaRPr sz="1000">
              <a:latin typeface="Nunito"/>
              <a:ea typeface="Nunito"/>
              <a:cs typeface="Nunito"/>
              <a:sym typeface="Nunito"/>
            </a:endParaRPr>
          </a:p>
        </p:txBody>
      </p:sp>
      <p:cxnSp>
        <p:nvCxnSpPr>
          <p:cNvPr id="378" name="Google Shape;378;p39"/>
          <p:cNvCxnSpPr/>
          <p:nvPr/>
        </p:nvCxnSpPr>
        <p:spPr>
          <a:xfrm>
            <a:off x="3502550" y="219057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39"/>
          <p:cNvCxnSpPr/>
          <p:nvPr/>
        </p:nvCxnSpPr>
        <p:spPr>
          <a:xfrm>
            <a:off x="3474200" y="31004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380" name="Google Shape;380;p39"/>
          <p:cNvCxnSpPr/>
          <p:nvPr/>
        </p:nvCxnSpPr>
        <p:spPr>
          <a:xfrm>
            <a:off x="3502550" y="4173075"/>
            <a:ext cx="302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aphicFrame>
        <p:nvGraphicFramePr>
          <p:cNvPr id="386" name="Google Shape;386;p40"/>
          <p:cNvGraphicFramePr/>
          <p:nvPr/>
        </p:nvGraphicFramePr>
        <p:xfrm>
          <a:off x="6432600" y="2579813"/>
          <a:ext cx="3000000" cy="3000000"/>
        </p:xfrm>
        <a:graphic>
          <a:graphicData uri="http://schemas.openxmlformats.org/drawingml/2006/table">
            <a:tbl>
              <a:tblPr>
                <a:noFill/>
                <a:tableStyleId>{5F40E49F-E704-471C-A747-2B312B3A63A1}</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Sep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r>
            </a:tbl>
          </a:graphicData>
        </a:graphic>
      </p:graphicFrame>
      <p:sp>
        <p:nvSpPr>
          <p:cNvPr id="387" name="Google Shape;387;p40"/>
          <p:cNvSpPr txBox="1"/>
          <p:nvPr>
            <p:ph type="title"/>
          </p:nvPr>
        </p:nvSpPr>
        <p:spPr>
          <a:xfrm>
            <a:off x="1251200" y="88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Planning Approach Operations Squad  </a:t>
            </a:r>
            <a:endParaRPr/>
          </a:p>
        </p:txBody>
      </p:sp>
      <p:sp>
        <p:nvSpPr>
          <p:cNvPr id="388" name="Google Shape;388;p4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89" name="Google Shape;389;p40"/>
          <p:cNvSpPr/>
          <p:nvPr/>
        </p:nvSpPr>
        <p:spPr>
          <a:xfrm>
            <a:off x="169475" y="2210225"/>
            <a:ext cx="13629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H2 2020 OKRs</a:t>
            </a:r>
            <a:endParaRPr/>
          </a:p>
        </p:txBody>
      </p:sp>
      <p:sp>
        <p:nvSpPr>
          <p:cNvPr id="390" name="Google Shape;390;p40"/>
          <p:cNvSpPr/>
          <p:nvPr/>
        </p:nvSpPr>
        <p:spPr>
          <a:xfrm>
            <a:off x="2192750" y="1769675"/>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Commercial Priorities and KPIs</a:t>
            </a:r>
            <a:endParaRPr sz="1300"/>
          </a:p>
        </p:txBody>
      </p:sp>
      <p:sp>
        <p:nvSpPr>
          <p:cNvPr id="391" name="Google Shape;391;p40"/>
          <p:cNvSpPr/>
          <p:nvPr/>
        </p:nvSpPr>
        <p:spPr>
          <a:xfrm>
            <a:off x="2196780" y="2750684"/>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Operations Priorities and KPIs</a:t>
            </a:r>
            <a:endParaRPr sz="1300"/>
          </a:p>
        </p:txBody>
      </p:sp>
      <p:pic>
        <p:nvPicPr>
          <p:cNvPr id="392" name="Google Shape;392;p40"/>
          <p:cNvPicPr preferRelativeResize="0"/>
          <p:nvPr/>
        </p:nvPicPr>
        <p:blipFill rotWithShape="1">
          <a:blip r:embed="rId3">
            <a:alphaModFix/>
          </a:blip>
          <a:srcRect b="-9" l="0" r="0" t="4834"/>
          <a:stretch/>
        </p:blipFill>
        <p:spPr>
          <a:xfrm>
            <a:off x="4520825" y="2635475"/>
            <a:ext cx="838200" cy="1087800"/>
          </a:xfrm>
          <a:prstGeom prst="rect">
            <a:avLst/>
          </a:prstGeom>
          <a:noFill/>
          <a:ln>
            <a:noFill/>
          </a:ln>
        </p:spPr>
      </p:pic>
      <p:graphicFrame>
        <p:nvGraphicFramePr>
          <p:cNvPr id="393" name="Google Shape;393;p40"/>
          <p:cNvGraphicFramePr/>
          <p:nvPr/>
        </p:nvGraphicFramePr>
        <p:xfrm>
          <a:off x="6280200" y="2351213"/>
          <a:ext cx="3000000" cy="3000000"/>
        </p:xfrm>
        <a:graphic>
          <a:graphicData uri="http://schemas.openxmlformats.org/drawingml/2006/table">
            <a:tbl>
              <a:tblPr>
                <a:noFill/>
                <a:tableStyleId>{5F40E49F-E704-471C-A747-2B312B3A63A1}</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Sep</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solidFill>
                      <a:srgbClr val="FFFFFF"/>
                    </a:solidFill>
                  </a:tcPr>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r>
            </a:tbl>
          </a:graphicData>
        </a:graphic>
      </p:graphicFrame>
      <p:cxnSp>
        <p:nvCxnSpPr>
          <p:cNvPr id="394" name="Google Shape;394;p40"/>
          <p:cNvCxnSpPr>
            <a:stCxn id="389" idx="3"/>
            <a:endCxn id="390" idx="1"/>
          </p:cNvCxnSpPr>
          <p:nvPr/>
        </p:nvCxnSpPr>
        <p:spPr>
          <a:xfrm flipH="1" rot="10800000">
            <a:off x="1532375" y="2190425"/>
            <a:ext cx="660300" cy="563700"/>
          </a:xfrm>
          <a:prstGeom prst="straightConnector1">
            <a:avLst/>
          </a:prstGeom>
          <a:noFill/>
          <a:ln cap="flat" cmpd="sng" w="9525">
            <a:solidFill>
              <a:schemeClr val="dk2"/>
            </a:solidFill>
            <a:prstDash val="solid"/>
            <a:round/>
            <a:headEnd len="med" w="med" type="none"/>
            <a:tailEnd len="med" w="med" type="stealth"/>
          </a:ln>
        </p:spPr>
      </p:cxnSp>
      <p:cxnSp>
        <p:nvCxnSpPr>
          <p:cNvPr id="395" name="Google Shape;395;p40"/>
          <p:cNvCxnSpPr>
            <a:stCxn id="389" idx="3"/>
            <a:endCxn id="391" idx="1"/>
          </p:cNvCxnSpPr>
          <p:nvPr/>
        </p:nvCxnSpPr>
        <p:spPr>
          <a:xfrm>
            <a:off x="1532375" y="2754125"/>
            <a:ext cx="664500" cy="417600"/>
          </a:xfrm>
          <a:prstGeom prst="straightConnector1">
            <a:avLst/>
          </a:prstGeom>
          <a:noFill/>
          <a:ln cap="flat" cmpd="sng" w="9525">
            <a:solidFill>
              <a:schemeClr val="dk2"/>
            </a:solidFill>
            <a:prstDash val="solid"/>
            <a:round/>
            <a:headEnd len="med" w="med" type="none"/>
            <a:tailEnd len="med" w="med" type="stealth"/>
          </a:ln>
        </p:spPr>
      </p:cxnSp>
      <p:sp>
        <p:nvSpPr>
          <p:cNvPr id="396" name="Google Shape;396;p40"/>
          <p:cNvSpPr txBox="1"/>
          <p:nvPr/>
        </p:nvSpPr>
        <p:spPr>
          <a:xfrm>
            <a:off x="809075" y="4567275"/>
            <a:ext cx="10915200" cy="14592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The objective is to break down the priorities for H2 from business into </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initiatives or epics that can then be scoped and delivered over the course of H2.</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1. We translate goals and problems into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2. Then we prioritise the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3. </a:t>
            </a:r>
            <a:r>
              <a:rPr lang="en-US" sz="1500">
                <a:solidFill>
                  <a:schemeClr val="dk1"/>
                </a:solidFill>
                <a:latin typeface="Calibri"/>
                <a:ea typeface="Calibri"/>
                <a:cs typeface="Calibri"/>
                <a:sym typeface="Calibri"/>
              </a:rPr>
              <a:t>Then we incorporate other backlog or other squad workload,</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4. Present back ordered list / roadmap to wider stakeholders for each area.</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t/>
            </a:r>
            <a:endParaRPr sz="1500">
              <a:solidFill>
                <a:schemeClr val="dk1"/>
              </a:solidFill>
              <a:latin typeface="Calibri"/>
              <a:ea typeface="Calibri"/>
              <a:cs typeface="Calibri"/>
              <a:sym typeface="Calibri"/>
            </a:endParaRPr>
          </a:p>
        </p:txBody>
      </p:sp>
      <p:sp>
        <p:nvSpPr>
          <p:cNvPr id="397" name="Google Shape;397;p40"/>
          <p:cNvSpPr/>
          <p:nvPr/>
        </p:nvSpPr>
        <p:spPr>
          <a:xfrm rot="-5400000">
            <a:off x="1721550" y="-47125"/>
            <a:ext cx="325800" cy="3405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txBox="1"/>
          <p:nvPr/>
        </p:nvSpPr>
        <p:spPr>
          <a:xfrm>
            <a:off x="166875" y="1143625"/>
            <a:ext cx="3429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200">
                <a:latin typeface="Nunito"/>
                <a:ea typeface="Nunito"/>
                <a:cs typeface="Nunito"/>
                <a:sym typeface="Nunito"/>
              </a:rPr>
              <a:t>These have been defined by EXCO</a:t>
            </a:r>
            <a:endParaRPr i="1" sz="1200">
              <a:latin typeface="Nunito"/>
              <a:ea typeface="Nunito"/>
              <a:cs typeface="Nunito"/>
              <a:sym typeface="Nunito"/>
            </a:endParaRPr>
          </a:p>
        </p:txBody>
      </p:sp>
      <p:sp>
        <p:nvSpPr>
          <p:cNvPr id="399" name="Google Shape;399;p40"/>
          <p:cNvSpPr txBox="1"/>
          <p:nvPr/>
        </p:nvSpPr>
        <p:spPr>
          <a:xfrm>
            <a:off x="3826545" y="2489084"/>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1: </a:t>
            </a:r>
            <a:r>
              <a:rPr lang="en-US" sz="1000">
                <a:latin typeface="Nunito"/>
                <a:ea typeface="Nunito"/>
                <a:cs typeface="Nunito"/>
                <a:sym typeface="Nunito"/>
              </a:rPr>
              <a:t>List out initiatives / epics required to enable business OKRs</a:t>
            </a:r>
            <a:endParaRPr sz="1000">
              <a:latin typeface="Nunito"/>
              <a:ea typeface="Nunito"/>
              <a:cs typeface="Nunito"/>
              <a:sym typeface="Nunito"/>
            </a:endParaRPr>
          </a:p>
        </p:txBody>
      </p:sp>
      <p:sp>
        <p:nvSpPr>
          <p:cNvPr id="400" name="Google Shape;400;p40"/>
          <p:cNvSpPr txBox="1"/>
          <p:nvPr/>
        </p:nvSpPr>
        <p:spPr>
          <a:xfrm>
            <a:off x="4673225" y="1846263"/>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2</a:t>
            </a:r>
            <a:r>
              <a:rPr lang="en-US" sz="1000">
                <a:latin typeface="Nunito"/>
                <a:ea typeface="Nunito"/>
                <a:cs typeface="Nunito"/>
                <a:sym typeface="Nunito"/>
              </a:rPr>
              <a:t>: Prioritise</a:t>
            </a:r>
            <a:endParaRPr sz="1000">
              <a:latin typeface="Nunito"/>
              <a:ea typeface="Nunito"/>
              <a:cs typeface="Nunito"/>
              <a:sym typeface="Nunito"/>
            </a:endParaRPr>
          </a:p>
        </p:txBody>
      </p:sp>
      <p:sp>
        <p:nvSpPr>
          <p:cNvPr id="401" name="Google Shape;401;p40"/>
          <p:cNvSpPr txBox="1"/>
          <p:nvPr/>
        </p:nvSpPr>
        <p:spPr>
          <a:xfrm>
            <a:off x="7264300" y="4610825"/>
            <a:ext cx="3873900" cy="1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000">
                <a:latin typeface="Nunito"/>
                <a:ea typeface="Nunito"/>
                <a:cs typeface="Nunito"/>
                <a:sym typeface="Nunito"/>
              </a:rPr>
              <a:t>Step 4</a:t>
            </a:r>
            <a:r>
              <a:rPr lang="en-US" sz="1000">
                <a:latin typeface="Nunito"/>
                <a:ea typeface="Nunito"/>
                <a:cs typeface="Nunito"/>
                <a:sym typeface="Nunito"/>
              </a:rPr>
              <a:t>: Present agreed priority of enablers </a:t>
            </a:r>
            <a:r>
              <a:rPr lang="en-US" sz="1000">
                <a:latin typeface="Nunito"/>
                <a:ea typeface="Nunito"/>
                <a:cs typeface="Nunito"/>
                <a:sym typeface="Nunito"/>
              </a:rPr>
              <a:t>across</a:t>
            </a:r>
            <a:r>
              <a:rPr lang="en-US" sz="1000">
                <a:latin typeface="Nunito"/>
                <a:ea typeface="Nunito"/>
                <a:cs typeface="Nunito"/>
                <a:sym typeface="Nunito"/>
              </a:rPr>
              <a:t> all input areas and agree delivery approach for each of them</a:t>
            </a:r>
            <a:endParaRPr sz="1000">
              <a:latin typeface="Nunito"/>
              <a:ea typeface="Nunito"/>
              <a:cs typeface="Nunito"/>
              <a:sym typeface="Nunito"/>
            </a:endParaRPr>
          </a:p>
        </p:txBody>
      </p:sp>
      <p:sp>
        <p:nvSpPr>
          <p:cNvPr id="402" name="Google Shape;402;p40"/>
          <p:cNvSpPr/>
          <p:nvPr/>
        </p:nvSpPr>
        <p:spPr>
          <a:xfrm rot="5400000">
            <a:off x="9035448" y="1750125"/>
            <a:ext cx="325800" cy="517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2196780" y="3746572"/>
            <a:ext cx="13098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Fixes, tech debt, etc</a:t>
            </a:r>
            <a:endParaRPr sz="1300"/>
          </a:p>
        </p:txBody>
      </p:sp>
      <p:cxnSp>
        <p:nvCxnSpPr>
          <p:cNvPr id="404" name="Google Shape;404;p40"/>
          <p:cNvCxnSpPr/>
          <p:nvPr/>
        </p:nvCxnSpPr>
        <p:spPr>
          <a:xfrm rot="10800000">
            <a:off x="4959425" y="2313375"/>
            <a:ext cx="0" cy="2880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p40"/>
          <p:cNvSpPr txBox="1"/>
          <p:nvPr/>
        </p:nvSpPr>
        <p:spPr>
          <a:xfrm>
            <a:off x="5780825" y="1444175"/>
            <a:ext cx="6028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Nunito"/>
                <a:ea typeface="Nunito"/>
                <a:cs typeface="Nunito"/>
                <a:sym typeface="Nunito"/>
              </a:rPr>
              <a:t>Step 3: </a:t>
            </a:r>
            <a:endParaRPr b="1" sz="1000">
              <a:latin typeface="Nunito"/>
              <a:ea typeface="Nunito"/>
              <a:cs typeface="Nunito"/>
              <a:sym typeface="Nunito"/>
            </a:endParaRPr>
          </a:p>
          <a:p>
            <a:pPr indent="0" lvl="0" marL="0" rtl="0" algn="l">
              <a:spcBef>
                <a:spcPts val="0"/>
              </a:spcBef>
              <a:spcAft>
                <a:spcPts val="0"/>
              </a:spcAft>
              <a:buNone/>
            </a:pPr>
            <a:r>
              <a:rPr lang="en-US" sz="1000">
                <a:latin typeface="Nunito"/>
                <a:ea typeface="Nunito"/>
                <a:cs typeface="Nunito"/>
                <a:sym typeface="Nunito"/>
              </a:rPr>
              <a:t>Decompose enablers to key projects and activities. Kick off work streams delivery considering business timelines, readiness, engineering skills demand</a:t>
            </a:r>
            <a:endParaRPr sz="1000">
              <a:latin typeface="Nunito"/>
              <a:ea typeface="Nunito"/>
              <a:cs typeface="Nunito"/>
              <a:sym typeface="Nunito"/>
            </a:endParaRPr>
          </a:p>
        </p:txBody>
      </p:sp>
      <p:cxnSp>
        <p:nvCxnSpPr>
          <p:cNvPr id="406" name="Google Shape;406;p40"/>
          <p:cNvCxnSpPr/>
          <p:nvPr/>
        </p:nvCxnSpPr>
        <p:spPr>
          <a:xfrm>
            <a:off x="3502550" y="219057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40"/>
          <p:cNvCxnSpPr/>
          <p:nvPr/>
        </p:nvCxnSpPr>
        <p:spPr>
          <a:xfrm>
            <a:off x="3474200" y="31004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408" name="Google Shape;408;p40"/>
          <p:cNvCxnSpPr/>
          <p:nvPr/>
        </p:nvCxnSpPr>
        <p:spPr>
          <a:xfrm>
            <a:off x="3502550" y="4173075"/>
            <a:ext cx="302700" cy="0"/>
          </a:xfrm>
          <a:prstGeom prst="straightConnector1">
            <a:avLst/>
          </a:prstGeom>
          <a:noFill/>
          <a:ln cap="flat" cmpd="sng" w="9525">
            <a:solidFill>
              <a:schemeClr val="dk2"/>
            </a:solidFill>
            <a:prstDash val="solid"/>
            <a:round/>
            <a:headEnd len="med" w="med" type="none"/>
            <a:tailEnd len="med" w="med" type="triangle"/>
          </a:ln>
        </p:spPr>
      </p:cxnSp>
      <p:sp>
        <p:nvSpPr>
          <p:cNvPr id="409" name="Google Shape;409;p40"/>
          <p:cNvSpPr/>
          <p:nvPr/>
        </p:nvSpPr>
        <p:spPr>
          <a:xfrm>
            <a:off x="7093850" y="2871875"/>
            <a:ext cx="2065800" cy="1821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9658475" y="2871875"/>
            <a:ext cx="2065800" cy="182100"/>
          </a:xfrm>
          <a:prstGeom prst="homePlate">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7533400" y="3337950"/>
            <a:ext cx="2065800" cy="182100"/>
          </a:xfrm>
          <a:prstGeom prst="homePlat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 name="Google Shape;412;p40"/>
          <p:cNvCxnSpPr>
            <a:stCxn id="392" idx="3"/>
            <a:endCxn id="409" idx="1"/>
          </p:cNvCxnSpPr>
          <p:nvPr/>
        </p:nvCxnSpPr>
        <p:spPr>
          <a:xfrm flipH="1" rot="10800000">
            <a:off x="5359025" y="2963075"/>
            <a:ext cx="1734900" cy="2163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413" name="Google Shape;413;p40"/>
          <p:cNvCxnSpPr>
            <a:stCxn id="392" idx="3"/>
            <a:endCxn id="411" idx="1"/>
          </p:cNvCxnSpPr>
          <p:nvPr/>
        </p:nvCxnSpPr>
        <p:spPr>
          <a:xfrm>
            <a:off x="5359025" y="3179375"/>
            <a:ext cx="2174400" cy="249600"/>
          </a:xfrm>
          <a:prstGeom prst="bentConnector3">
            <a:avLst>
              <a:gd fmla="val 49999"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 Statuses</a:t>
            </a:r>
            <a:endParaRPr/>
          </a:p>
        </p:txBody>
      </p:sp>
      <p:sp>
        <p:nvSpPr>
          <p:cNvPr id="419" name="Google Shape;419;p4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20" name="Google Shape;420;p41"/>
          <p:cNvGraphicFramePr/>
          <p:nvPr/>
        </p:nvGraphicFramePr>
        <p:xfrm>
          <a:off x="3094113" y="1580250"/>
          <a:ext cx="3000000" cy="3000000"/>
        </p:xfrm>
        <a:graphic>
          <a:graphicData uri="http://schemas.openxmlformats.org/drawingml/2006/table">
            <a:tbl>
              <a:tblPr>
                <a:noFill/>
                <a:tableStyleId>{5F40E49F-E704-471C-A747-2B312B3A63A1}</a:tableStyleId>
              </a:tblPr>
              <a:tblGrid>
                <a:gridCol w="1144850"/>
                <a:gridCol w="4578900"/>
                <a:gridCol w="930875"/>
              </a:tblGrid>
              <a:tr h="588200">
                <a:tc>
                  <a:txBody>
                    <a:bodyPr/>
                    <a:lstStyle/>
                    <a:p>
                      <a:pPr indent="0" lvl="0" marL="0" rtl="0" algn="l">
                        <a:spcBef>
                          <a:spcPts val="0"/>
                        </a:spcBef>
                        <a:spcAft>
                          <a:spcPts val="0"/>
                        </a:spcAft>
                        <a:buNone/>
                      </a:pPr>
                      <a:r>
                        <a:rPr lang="en-US">
                          <a:latin typeface="Nunito"/>
                          <a:ea typeface="Nunito"/>
                          <a:cs typeface="Nunito"/>
                          <a:sym typeface="Nunito"/>
                        </a:rPr>
                        <a:t>Statuses</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Definition</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Current Count</a:t>
                      </a:r>
                      <a:endParaRPr>
                        <a:latin typeface="Nunito"/>
                        <a:ea typeface="Nunito"/>
                        <a:cs typeface="Nunito"/>
                        <a:sym typeface="Nunito"/>
                      </a:endParaRPr>
                    </a:p>
                  </a:txBody>
                  <a:tcPr marT="91425" marB="91425" marR="91425" marL="91425">
                    <a:solidFill>
                      <a:srgbClr val="65D9F8"/>
                    </a:solidFill>
                  </a:tcPr>
                </a:tc>
              </a:tr>
              <a:tr h="902300">
                <a:tc>
                  <a:txBody>
                    <a:bodyPr/>
                    <a:lstStyle/>
                    <a:p>
                      <a:pPr indent="0" lvl="0" marL="0" rtl="0" algn="l">
                        <a:spcBef>
                          <a:spcPts val="0"/>
                        </a:spcBef>
                        <a:spcAft>
                          <a:spcPts val="0"/>
                        </a:spcAft>
                        <a:buNone/>
                      </a:pPr>
                      <a:r>
                        <a:rPr lang="en-US">
                          <a:latin typeface="Nunito"/>
                          <a:ea typeface="Nunito"/>
                          <a:cs typeface="Nunito"/>
                          <a:sym typeface="Nunito"/>
                        </a:rPr>
                        <a:t>New</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scoping work has been started / project decomposition etc. Work will likely not be started this half year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5</a:t>
                      </a:r>
                      <a:endParaRPr>
                        <a:latin typeface="Nunito"/>
                        <a:ea typeface="Nunito"/>
                        <a:cs typeface="Nunito"/>
                        <a:sym typeface="Nunito"/>
                      </a:endParaRPr>
                    </a:p>
                  </a:txBody>
                  <a:tcPr marT="91425" marB="91425" marR="91425" marL="91425"/>
                </a:tc>
              </a:tr>
              <a:tr h="857500">
                <a:tc>
                  <a:txBody>
                    <a:bodyPr/>
                    <a:lstStyle/>
                    <a:p>
                      <a:pPr indent="0" lvl="0" marL="0" rtl="0" algn="l">
                        <a:spcBef>
                          <a:spcPts val="0"/>
                        </a:spcBef>
                        <a:spcAft>
                          <a:spcPts val="0"/>
                        </a:spcAft>
                        <a:buNone/>
                      </a:pPr>
                      <a:r>
                        <a:rPr lang="en-US">
                          <a:latin typeface="Nunito"/>
                          <a:ea typeface="Nunito"/>
                          <a:cs typeface="Nunito"/>
                          <a:sym typeface="Nunito"/>
                        </a:rPr>
                        <a:t>Planned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work has been started but has been scheduled to be kicked off within this half of the year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7</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In Progress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Tasks / Features being actively worked 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Paused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 active tasks / or projects against this enabler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0</a:t>
                      </a:r>
                      <a:endParaRPr>
                        <a:latin typeface="Nunito"/>
                        <a:ea typeface="Nunito"/>
                        <a:cs typeface="Nunito"/>
                        <a:sym typeface="Nunito"/>
                      </a:endParaRPr>
                    </a:p>
                  </a:txBody>
                  <a:tcPr marT="91425" marB="91425" marR="91425" marL="91425"/>
                </a:tc>
              </a:tr>
              <a:tr h="588200">
                <a:tc>
                  <a:txBody>
                    <a:bodyPr/>
                    <a:lstStyle/>
                    <a:p>
                      <a:pPr indent="0" lvl="0" marL="0" rtl="0" algn="l">
                        <a:spcBef>
                          <a:spcPts val="0"/>
                        </a:spcBef>
                        <a:spcAft>
                          <a:spcPts val="0"/>
                        </a:spcAft>
                        <a:buNone/>
                      </a:pPr>
                      <a:r>
                        <a:rPr lang="en-US">
                          <a:latin typeface="Nunito"/>
                          <a:ea typeface="Nunito"/>
                          <a:cs typeface="Nunito"/>
                          <a:sym typeface="Nunito"/>
                        </a:rPr>
                        <a:t>Completed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All projects and tasks have been completed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0</a:t>
                      </a:r>
                      <a:endParaRPr>
                        <a:latin typeface="Nunito"/>
                        <a:ea typeface="Nunito"/>
                        <a:cs typeface="Nunito"/>
                        <a:sym typeface="Nunito"/>
                      </a:endParaRPr>
                    </a:p>
                  </a:txBody>
                  <a:tcPr marT="91425" marB="91425" marR="91425" marL="91425"/>
                </a:tc>
              </a:tr>
            </a:tbl>
          </a:graphicData>
        </a:graphic>
      </p:graphicFrame>
      <p:sp>
        <p:nvSpPr>
          <p:cNvPr id="421" name="Google Shape;421;p41"/>
          <p:cNvSpPr/>
          <p:nvPr/>
        </p:nvSpPr>
        <p:spPr>
          <a:xfrm>
            <a:off x="311275" y="2235700"/>
            <a:ext cx="1754700" cy="1292400"/>
          </a:xfrm>
          <a:prstGeom prst="wedgeRectCallout">
            <a:avLst>
              <a:gd fmla="val 103980" name="adj1"/>
              <a:gd fmla="val -128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Operations Technology Enablers can be found on the </a:t>
            </a:r>
            <a:r>
              <a:rPr lang="en-US" u="sng">
                <a:solidFill>
                  <a:schemeClr val="hlink"/>
                </a:solidFill>
                <a:hlinkClick r:id="rId3"/>
              </a:rPr>
              <a:t>SPP</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Enablers Discovery</a:t>
            </a:r>
            <a:endParaRPr/>
          </a:p>
        </p:txBody>
      </p:sp>
      <p:sp>
        <p:nvSpPr>
          <p:cNvPr id="427" name="Google Shape;427;p4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28" name="Google Shape;428;p42"/>
          <p:cNvGraphicFramePr/>
          <p:nvPr/>
        </p:nvGraphicFramePr>
        <p:xfrm>
          <a:off x="1410100" y="1097155"/>
          <a:ext cx="3000000" cy="3000000"/>
        </p:xfrm>
        <a:graphic>
          <a:graphicData uri="http://schemas.openxmlformats.org/drawingml/2006/table">
            <a:tbl>
              <a:tblPr>
                <a:noFill/>
                <a:tableStyleId>{C0E283A7-1FEB-4065-A25D-1545DEA70377}</a:tableStyleId>
              </a:tblPr>
              <a:tblGrid>
                <a:gridCol w="4854550"/>
                <a:gridCol w="1177025"/>
                <a:gridCol w="1096600"/>
              </a:tblGrid>
              <a:tr h="711250">
                <a:tc>
                  <a:txBody>
                    <a:bodyPr/>
                    <a:lstStyle/>
                    <a:p>
                      <a:pPr indent="0" lvl="0" marL="0" rtl="0" algn="l">
                        <a:lnSpc>
                          <a:spcPct val="115000"/>
                        </a:lnSpc>
                        <a:spcBef>
                          <a:spcPts val="0"/>
                        </a:spcBef>
                        <a:spcAft>
                          <a:spcPts val="0"/>
                        </a:spcAft>
                        <a:buNone/>
                      </a:pPr>
                      <a:r>
                        <a:rPr lang="en-US" sz="1500"/>
                        <a:t>Tech Enabler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PM Owner</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Discovery Completion Targets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r>
              <a:tr h="4093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Cooker &amp; Canister Inventory Management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Madhav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Done</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2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Production Order Fasttrack</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Done</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Fuel Planning Tools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Ceesay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Done</a:t>
                      </a:r>
                      <a:endParaRPr sz="1300">
                        <a:solidFill>
                          <a:schemeClr val="dk1"/>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2021 Network Hardware</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Ceesay / Linda</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End</a:t>
                      </a:r>
                      <a:r>
                        <a:rPr lang="en-US" sz="1300">
                          <a:latin typeface="Nunito"/>
                          <a:ea typeface="Nunito"/>
                          <a:cs typeface="Nunito"/>
                          <a:sym typeface="Nunito"/>
                        </a:rPr>
                        <a:t> Nov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9700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Quality Module - CP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Start Nov</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29" name="Google Shape;429;p42"/>
          <p:cNvSpPr txBox="1"/>
          <p:nvPr/>
        </p:nvSpPr>
        <p:spPr>
          <a:xfrm>
            <a:off x="9412325" y="1808400"/>
            <a:ext cx="1962000" cy="1436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Discovery is the process of decomposing all of the enablers into any constituent projects</a:t>
            </a:r>
            <a:endParaRPr>
              <a:latin typeface="Nunito"/>
              <a:ea typeface="Nunito"/>
              <a:cs typeface="Nunito"/>
              <a:sym typeface="Nunito"/>
            </a:endParaRPr>
          </a:p>
        </p:txBody>
      </p:sp>
      <p:sp>
        <p:nvSpPr>
          <p:cNvPr id="430" name="Google Shape;430;p42"/>
          <p:cNvSpPr txBox="1"/>
          <p:nvPr/>
        </p:nvSpPr>
        <p:spPr>
          <a:xfrm>
            <a:off x="160375" y="122307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Higher priority</a:t>
            </a:r>
            <a:endParaRPr b="1">
              <a:solidFill>
                <a:srgbClr val="09DCFC"/>
              </a:solidFill>
              <a:latin typeface="Nunito"/>
              <a:ea typeface="Nunito"/>
              <a:cs typeface="Nunito"/>
              <a:sym typeface="Nunito"/>
            </a:endParaRPr>
          </a:p>
        </p:txBody>
      </p:sp>
      <p:sp>
        <p:nvSpPr>
          <p:cNvPr id="431" name="Google Shape;431;p42"/>
          <p:cNvSpPr txBox="1"/>
          <p:nvPr/>
        </p:nvSpPr>
        <p:spPr>
          <a:xfrm>
            <a:off x="103775" y="4086200"/>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Lower priority</a:t>
            </a:r>
            <a:endParaRPr b="1">
              <a:solidFill>
                <a:srgbClr val="09DCFC"/>
              </a:solidFill>
              <a:latin typeface="Nunito"/>
              <a:ea typeface="Nunito"/>
              <a:cs typeface="Nunito"/>
              <a:sym typeface="Nunito"/>
            </a:endParaRPr>
          </a:p>
        </p:txBody>
      </p:sp>
      <p:cxnSp>
        <p:nvCxnSpPr>
          <p:cNvPr id="432" name="Google Shape;432;p42"/>
          <p:cNvCxnSpPr/>
          <p:nvPr/>
        </p:nvCxnSpPr>
        <p:spPr>
          <a:xfrm>
            <a:off x="660325" y="2018725"/>
            <a:ext cx="0" cy="1839600"/>
          </a:xfrm>
          <a:prstGeom prst="straightConnector1">
            <a:avLst/>
          </a:prstGeom>
          <a:noFill/>
          <a:ln cap="flat" cmpd="sng" w="19050">
            <a:solidFill>
              <a:srgbClr val="65D9F8"/>
            </a:solidFill>
            <a:prstDash val="solid"/>
            <a:round/>
            <a:headEnd len="med" w="med" type="stealth"/>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Enablers Deprioritized</a:t>
            </a:r>
            <a:endParaRPr/>
          </a:p>
        </p:txBody>
      </p:sp>
      <p:sp>
        <p:nvSpPr>
          <p:cNvPr id="438" name="Google Shape;438;p4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39" name="Google Shape;439;p43"/>
          <p:cNvGraphicFramePr/>
          <p:nvPr/>
        </p:nvGraphicFramePr>
        <p:xfrm>
          <a:off x="1377175" y="1332980"/>
          <a:ext cx="3000000" cy="3000000"/>
        </p:xfrm>
        <a:graphic>
          <a:graphicData uri="http://schemas.openxmlformats.org/drawingml/2006/table">
            <a:tbl>
              <a:tblPr>
                <a:noFill/>
                <a:tableStyleId>{C0E283A7-1FEB-4065-A25D-1545DEA70377}</a:tableStyleId>
              </a:tblPr>
              <a:tblGrid>
                <a:gridCol w="3628225"/>
                <a:gridCol w="1337400"/>
                <a:gridCol w="2162550"/>
              </a:tblGrid>
              <a:tr h="654650">
                <a:tc>
                  <a:txBody>
                    <a:bodyPr/>
                    <a:lstStyle/>
                    <a:p>
                      <a:pPr indent="0" lvl="0" marL="0" rtl="0" algn="l">
                        <a:lnSpc>
                          <a:spcPct val="115000"/>
                        </a:lnSpc>
                        <a:spcBef>
                          <a:spcPts val="0"/>
                        </a:spcBef>
                        <a:spcAft>
                          <a:spcPts val="0"/>
                        </a:spcAft>
                        <a:buNone/>
                      </a:pPr>
                      <a:r>
                        <a:rPr lang="en-US" sz="1500"/>
                        <a:t>Tech Enabler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Original </a:t>
                      </a:r>
                      <a:r>
                        <a:rPr lang="en-US"/>
                        <a:t>PM Owner</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a:t>Reason</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r>
              <a:tr h="49075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Magnetic Hatch Tracking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Madhav </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Deprioritized by the business due to resource constraints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KP Deployment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Linda</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Subsumed into the UVA program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Scrap Authorization Process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Deprioritized by the business due to resource constraints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Fleet Accounting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3- Medium business priority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CC&lt;&gt;NOC Systems Alignment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3- Medium business priority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Clr>
                          <a:schemeClr val="dk1"/>
                        </a:buClr>
                        <a:buSzPts val="1100"/>
                        <a:buFont typeface="Arial"/>
                        <a:buNone/>
                      </a:pPr>
                      <a:r>
                        <a:rPr lang="en-US" sz="1300">
                          <a:solidFill>
                            <a:schemeClr val="dk1"/>
                          </a:solidFill>
                          <a:latin typeface="Nunito"/>
                          <a:ea typeface="Nunito"/>
                          <a:cs typeface="Nunito"/>
                          <a:sym typeface="Nunito"/>
                        </a:rPr>
                        <a:t>Change Control Management (Manufacturing)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latin typeface="Nunito"/>
                          <a:ea typeface="Nunito"/>
                          <a:cs typeface="Nunito"/>
                          <a:sym typeface="Nunito"/>
                        </a:rPr>
                        <a:t>3- Medium business priority</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Planning and Forecasting (Manufacturing)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3- Medium business priority</a:t>
                      </a:r>
                      <a:endParaRPr sz="1300">
                        <a:solidFill>
                          <a:schemeClr val="dk1"/>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15425">
                <a:tc>
                  <a:txBody>
                    <a:bodyPr/>
                    <a:lstStyle/>
                    <a:p>
                      <a:pPr indent="0" lvl="0" marL="0" rtl="0" algn="l">
                        <a:lnSpc>
                          <a:spcPct val="115000"/>
                        </a:lnSpc>
                        <a:spcBef>
                          <a:spcPts val="0"/>
                        </a:spcBef>
                        <a:spcAft>
                          <a:spcPts val="0"/>
                        </a:spcAft>
                        <a:buNone/>
                      </a:pPr>
                      <a:r>
                        <a:rPr lang="en-US" sz="1300">
                          <a:solidFill>
                            <a:schemeClr val="dk1"/>
                          </a:solidFill>
                          <a:latin typeface="Nunito"/>
                          <a:ea typeface="Nunito"/>
                          <a:cs typeface="Nunito"/>
                          <a:sym typeface="Nunito"/>
                        </a:rPr>
                        <a:t>Vendor Portal SCM (Manufacturing)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Sid</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rPr lang="en-US" sz="1300">
                          <a:solidFill>
                            <a:schemeClr val="dk1"/>
                          </a:solidFill>
                          <a:latin typeface="Nunito"/>
                          <a:ea typeface="Nunito"/>
                          <a:cs typeface="Nunito"/>
                          <a:sym typeface="Nunito"/>
                        </a:rPr>
                        <a:t>3- Medium business priority</a:t>
                      </a:r>
                      <a:endParaRPr sz="1300">
                        <a:solidFill>
                          <a:schemeClr val="dk1"/>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40" name="Google Shape;440;p43"/>
          <p:cNvSpPr txBox="1"/>
          <p:nvPr/>
        </p:nvSpPr>
        <p:spPr>
          <a:xfrm>
            <a:off x="9412325" y="1808400"/>
            <a:ext cx="1962000" cy="14367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Deprioritized and will be reprioritized for Q1 21</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Technology Enabler Engineering Demand </a:t>
            </a:r>
            <a:endParaRPr/>
          </a:p>
        </p:txBody>
      </p:sp>
      <p:sp>
        <p:nvSpPr>
          <p:cNvPr id="446" name="Google Shape;446;p4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47" name="Google Shape;447;p44"/>
          <p:cNvGraphicFramePr/>
          <p:nvPr/>
        </p:nvGraphicFramePr>
        <p:xfrm>
          <a:off x="1694475" y="1223075"/>
          <a:ext cx="3000000" cy="3000000"/>
        </p:xfrm>
        <a:graphic>
          <a:graphicData uri="http://schemas.openxmlformats.org/drawingml/2006/table">
            <a:tbl>
              <a:tblPr>
                <a:noFill/>
                <a:tableStyleId>{C0E283A7-1FEB-4065-A25D-1545DEA70377}</a:tableStyleId>
              </a:tblPr>
              <a:tblGrid>
                <a:gridCol w="3460725"/>
                <a:gridCol w="839100"/>
                <a:gridCol w="791400"/>
                <a:gridCol w="753250"/>
                <a:gridCol w="781725"/>
                <a:gridCol w="760300"/>
                <a:gridCol w="917850"/>
              </a:tblGrid>
              <a:tr h="518300">
                <a:tc>
                  <a:txBody>
                    <a:bodyPr/>
                    <a:lstStyle/>
                    <a:p>
                      <a:pPr indent="0" lvl="0" marL="0" rtl="0" algn="l">
                        <a:lnSpc>
                          <a:spcPct val="115000"/>
                        </a:lnSpc>
                        <a:spcBef>
                          <a:spcPts val="0"/>
                        </a:spcBef>
                        <a:spcAft>
                          <a:spcPts val="0"/>
                        </a:spcAft>
                        <a:buNone/>
                      </a:pPr>
                      <a:r>
                        <a:rPr lang="en-US" sz="1500"/>
                        <a:t>Tech Enabler</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Python</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Android</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Firm</a:t>
                      </a:r>
                      <a:endParaRPr sz="1500"/>
                    </a:p>
                    <a:p>
                      <a:pPr indent="0" lvl="0" marL="0" rtl="0" algn="l">
                        <a:lnSpc>
                          <a:spcPct val="115000"/>
                        </a:lnSpc>
                        <a:spcBef>
                          <a:spcPts val="0"/>
                        </a:spcBef>
                        <a:spcAft>
                          <a:spcPts val="0"/>
                        </a:spcAft>
                        <a:buNone/>
                      </a:pPr>
                      <a:r>
                        <a:rPr lang="en-US" sz="1500"/>
                        <a:t>ware</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ERP</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Mecha tronics</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lang="en-US" sz="1500"/>
                        <a:t>QA</a:t>
                      </a:r>
                      <a:endParaRPr sz="15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65D9F8"/>
                    </a:solidFill>
                  </a:tcPr>
                </a:tc>
              </a:tr>
              <a:tr h="518300">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Cooker &amp; Canister Inventory Management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90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Production Order Fasttrack</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Fuel Planning Tools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673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Magnetic Hatch Tracking</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STS/SDS Tech Improvements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Improved KP Deployment</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Scrap Authorization Process</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97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KP Design / Production Plan for 2021</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Low</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3025">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Quality Module - CP</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High</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7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300">
                          <a:latin typeface="Nunito"/>
                          <a:ea typeface="Nunito"/>
                          <a:cs typeface="Nunito"/>
                          <a:sym typeface="Nunito"/>
                        </a:rPr>
                        <a:t>Medium</a:t>
                      </a:r>
                      <a:endParaRPr sz="13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448" name="Google Shape;448;p44"/>
          <p:cNvSpPr txBox="1"/>
          <p:nvPr/>
        </p:nvSpPr>
        <p:spPr>
          <a:xfrm>
            <a:off x="10193825" y="1713600"/>
            <a:ext cx="1962000" cy="2880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Only planned / in progress tech enablers considered. These are what we can reasonably pick up this year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Based on initial conversations with PMs/ Senior Engineers. TBC after more detailed work is done</a:t>
            </a:r>
            <a:endParaRPr>
              <a:latin typeface="Nunito"/>
              <a:ea typeface="Nunito"/>
              <a:cs typeface="Nunito"/>
              <a:sym typeface="Nunito"/>
            </a:endParaRPr>
          </a:p>
        </p:txBody>
      </p:sp>
      <p:sp>
        <p:nvSpPr>
          <p:cNvPr id="449" name="Google Shape;449;p44"/>
          <p:cNvSpPr txBox="1"/>
          <p:nvPr/>
        </p:nvSpPr>
        <p:spPr>
          <a:xfrm>
            <a:off x="160375" y="122307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H</a:t>
            </a:r>
            <a:r>
              <a:rPr b="1" lang="en-US">
                <a:solidFill>
                  <a:srgbClr val="09DCFC"/>
                </a:solidFill>
                <a:latin typeface="Nunito"/>
                <a:ea typeface="Nunito"/>
                <a:cs typeface="Nunito"/>
                <a:sym typeface="Nunito"/>
              </a:rPr>
              <a:t>igher priority</a:t>
            </a:r>
            <a:endParaRPr b="1">
              <a:solidFill>
                <a:srgbClr val="09DCFC"/>
              </a:solidFill>
              <a:latin typeface="Nunito"/>
              <a:ea typeface="Nunito"/>
              <a:cs typeface="Nunito"/>
              <a:sym typeface="Nunito"/>
            </a:endParaRPr>
          </a:p>
        </p:txBody>
      </p:sp>
      <p:sp>
        <p:nvSpPr>
          <p:cNvPr id="450" name="Google Shape;450;p44"/>
          <p:cNvSpPr txBox="1"/>
          <p:nvPr/>
        </p:nvSpPr>
        <p:spPr>
          <a:xfrm>
            <a:off x="160375" y="5158225"/>
            <a:ext cx="12168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09DCFC"/>
                </a:solidFill>
                <a:latin typeface="Nunito"/>
                <a:ea typeface="Nunito"/>
                <a:cs typeface="Nunito"/>
                <a:sym typeface="Nunito"/>
              </a:rPr>
              <a:t>Low</a:t>
            </a:r>
            <a:r>
              <a:rPr b="1" lang="en-US">
                <a:solidFill>
                  <a:srgbClr val="09DCFC"/>
                </a:solidFill>
                <a:latin typeface="Nunito"/>
                <a:ea typeface="Nunito"/>
                <a:cs typeface="Nunito"/>
                <a:sym typeface="Nunito"/>
              </a:rPr>
              <a:t>er priority</a:t>
            </a:r>
            <a:endParaRPr b="1">
              <a:solidFill>
                <a:srgbClr val="09DCFC"/>
              </a:solidFill>
              <a:latin typeface="Nunito"/>
              <a:ea typeface="Nunito"/>
              <a:cs typeface="Nunito"/>
              <a:sym typeface="Nunito"/>
            </a:endParaRPr>
          </a:p>
        </p:txBody>
      </p:sp>
      <p:cxnSp>
        <p:nvCxnSpPr>
          <p:cNvPr id="451" name="Google Shape;451;p44"/>
          <p:cNvCxnSpPr/>
          <p:nvPr/>
        </p:nvCxnSpPr>
        <p:spPr>
          <a:xfrm>
            <a:off x="660325" y="2018725"/>
            <a:ext cx="0" cy="2895900"/>
          </a:xfrm>
          <a:prstGeom prst="straightConnector1">
            <a:avLst/>
          </a:prstGeom>
          <a:noFill/>
          <a:ln cap="flat" cmpd="sng" w="19050">
            <a:solidFill>
              <a:srgbClr val="65D9F8"/>
            </a:solidFill>
            <a:prstDash val="solid"/>
            <a:round/>
            <a:headEnd len="med" w="med" type="stealth"/>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5"/>
          <p:cNvSpPr txBox="1"/>
          <p:nvPr>
            <p:ph type="title"/>
          </p:nvPr>
        </p:nvSpPr>
        <p:spPr>
          <a:xfrm>
            <a:off x="1213147" y="91433"/>
            <a:ext cx="11156700" cy="811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Fuel Planning</a:t>
            </a:r>
            <a:endParaRPr/>
          </a:p>
        </p:txBody>
      </p:sp>
      <p:cxnSp>
        <p:nvCxnSpPr>
          <p:cNvPr id="457" name="Google Shape;457;p45"/>
          <p:cNvCxnSpPr/>
          <p:nvPr/>
        </p:nvCxnSpPr>
        <p:spPr>
          <a:xfrm flipH="1">
            <a:off x="1606139" y="1247736"/>
            <a:ext cx="12000" cy="4649700"/>
          </a:xfrm>
          <a:prstGeom prst="straightConnector1">
            <a:avLst/>
          </a:prstGeom>
          <a:noFill/>
          <a:ln cap="flat" cmpd="sng" w="9525">
            <a:solidFill>
              <a:srgbClr val="999999"/>
            </a:solidFill>
            <a:prstDash val="dash"/>
            <a:round/>
            <a:headEnd len="med" w="med" type="none"/>
            <a:tailEnd len="med" w="med" type="none"/>
          </a:ln>
        </p:spPr>
      </p:cxnSp>
      <p:cxnSp>
        <p:nvCxnSpPr>
          <p:cNvPr id="458" name="Google Shape;458;p45"/>
          <p:cNvCxnSpPr/>
          <p:nvPr/>
        </p:nvCxnSpPr>
        <p:spPr>
          <a:xfrm flipH="1">
            <a:off x="1606467" y="5769367"/>
            <a:ext cx="8710800" cy="23100"/>
          </a:xfrm>
          <a:prstGeom prst="straightConnector1">
            <a:avLst/>
          </a:prstGeom>
          <a:noFill/>
          <a:ln cap="flat" cmpd="sng" w="9525">
            <a:solidFill>
              <a:srgbClr val="999999"/>
            </a:solidFill>
            <a:prstDash val="dash"/>
            <a:round/>
            <a:headEnd len="med" w="med" type="none"/>
            <a:tailEnd len="med" w="med" type="none"/>
          </a:ln>
        </p:spPr>
      </p:cxnSp>
      <p:sp>
        <p:nvSpPr>
          <p:cNvPr id="459" name="Google Shape;459;p45"/>
          <p:cNvSpPr/>
          <p:nvPr/>
        </p:nvSpPr>
        <p:spPr>
          <a:xfrm>
            <a:off x="1794427" y="4881854"/>
            <a:ext cx="1481100" cy="6885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p45"/>
          <p:cNvSpPr txBox="1"/>
          <p:nvPr/>
        </p:nvSpPr>
        <p:spPr>
          <a:xfrm>
            <a:off x="1988467" y="4881867"/>
            <a:ext cx="1093200" cy="68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View Safety photos on KC</a:t>
            </a:r>
            <a:endParaRPr sz="1100">
              <a:latin typeface="Nunito"/>
              <a:ea typeface="Nunito"/>
              <a:cs typeface="Nunito"/>
              <a:sym typeface="Nunito"/>
            </a:endParaRPr>
          </a:p>
        </p:txBody>
      </p:sp>
      <p:sp>
        <p:nvSpPr>
          <p:cNvPr id="461" name="Google Shape;461;p45"/>
          <p:cNvSpPr/>
          <p:nvPr/>
        </p:nvSpPr>
        <p:spPr>
          <a:xfrm>
            <a:off x="1794427" y="4024394"/>
            <a:ext cx="1481100" cy="6885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2" name="Google Shape;462;p45"/>
          <p:cNvSpPr txBox="1"/>
          <p:nvPr/>
        </p:nvSpPr>
        <p:spPr>
          <a:xfrm>
            <a:off x="1948400" y="4049665"/>
            <a:ext cx="1093200" cy="649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Fuel Logistics Monitoring Improvement</a:t>
            </a:r>
            <a:endParaRPr sz="1100">
              <a:latin typeface="Nunito"/>
              <a:ea typeface="Nunito"/>
              <a:cs typeface="Nunito"/>
              <a:sym typeface="Nunito"/>
            </a:endParaRPr>
          </a:p>
        </p:txBody>
      </p:sp>
      <p:sp>
        <p:nvSpPr>
          <p:cNvPr id="463" name="Google Shape;463;p45"/>
          <p:cNvSpPr/>
          <p:nvPr/>
        </p:nvSpPr>
        <p:spPr>
          <a:xfrm>
            <a:off x="1794427" y="3166934"/>
            <a:ext cx="1481100" cy="688500"/>
          </a:xfrm>
          <a:prstGeom prst="rect">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4" name="Google Shape;464;p45"/>
          <p:cNvSpPr txBox="1"/>
          <p:nvPr/>
        </p:nvSpPr>
        <p:spPr>
          <a:xfrm>
            <a:off x="1988400" y="3174862"/>
            <a:ext cx="1216500" cy="649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Skip task on KOA</a:t>
            </a:r>
            <a:endParaRPr sz="1100">
              <a:latin typeface="Nunito"/>
              <a:ea typeface="Nunito"/>
              <a:cs typeface="Nunito"/>
              <a:sym typeface="Nunito"/>
            </a:endParaRPr>
          </a:p>
        </p:txBody>
      </p:sp>
      <p:cxnSp>
        <p:nvCxnSpPr>
          <p:cNvPr id="465" name="Google Shape;465;p45"/>
          <p:cNvCxnSpPr/>
          <p:nvPr/>
        </p:nvCxnSpPr>
        <p:spPr>
          <a:xfrm flipH="1">
            <a:off x="3575075" y="1247736"/>
            <a:ext cx="12000" cy="4649700"/>
          </a:xfrm>
          <a:prstGeom prst="straightConnector1">
            <a:avLst/>
          </a:prstGeom>
          <a:noFill/>
          <a:ln cap="flat" cmpd="sng" w="9525">
            <a:solidFill>
              <a:srgbClr val="999999"/>
            </a:solidFill>
            <a:prstDash val="dash"/>
            <a:round/>
            <a:headEnd len="med" w="med" type="none"/>
            <a:tailEnd len="med" w="med" type="none"/>
          </a:ln>
        </p:spPr>
      </p:cxnSp>
      <p:sp>
        <p:nvSpPr>
          <p:cNvPr id="466" name="Google Shape;466;p45"/>
          <p:cNvSpPr/>
          <p:nvPr/>
        </p:nvSpPr>
        <p:spPr>
          <a:xfrm>
            <a:off x="3772755" y="4881854"/>
            <a:ext cx="14811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67" name="Google Shape;467;p45"/>
          <p:cNvSpPr txBox="1"/>
          <p:nvPr/>
        </p:nvSpPr>
        <p:spPr>
          <a:xfrm>
            <a:off x="3905150" y="5015100"/>
            <a:ext cx="1216500" cy="452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Forecasting (L3 Replacement)</a:t>
            </a:r>
            <a:endParaRPr sz="1100">
              <a:latin typeface="Nunito"/>
              <a:ea typeface="Nunito"/>
              <a:cs typeface="Nunito"/>
              <a:sym typeface="Nunito"/>
            </a:endParaRPr>
          </a:p>
        </p:txBody>
      </p:sp>
      <p:sp>
        <p:nvSpPr>
          <p:cNvPr id="468" name="Google Shape;468;p45"/>
          <p:cNvSpPr/>
          <p:nvPr/>
        </p:nvSpPr>
        <p:spPr>
          <a:xfrm>
            <a:off x="5439639" y="4881854"/>
            <a:ext cx="1481100" cy="688500"/>
          </a:xfrm>
          <a:prstGeom prst="rect">
            <a:avLst/>
          </a:prstGeom>
          <a:solidFill>
            <a:srgbClr val="B7B7B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p45"/>
          <p:cNvSpPr txBox="1"/>
          <p:nvPr/>
        </p:nvSpPr>
        <p:spPr>
          <a:xfrm>
            <a:off x="5633700" y="4920433"/>
            <a:ext cx="1216500" cy="649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100">
              <a:latin typeface="Nunito"/>
              <a:ea typeface="Nunito"/>
              <a:cs typeface="Nunito"/>
              <a:sym typeface="Nunito"/>
            </a:endParaRPr>
          </a:p>
        </p:txBody>
      </p:sp>
      <p:sp>
        <p:nvSpPr>
          <p:cNvPr id="470" name="Google Shape;470;p45"/>
          <p:cNvSpPr/>
          <p:nvPr/>
        </p:nvSpPr>
        <p:spPr>
          <a:xfrm>
            <a:off x="3772755" y="4024428"/>
            <a:ext cx="14811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p45"/>
          <p:cNvSpPr txBox="1"/>
          <p:nvPr/>
        </p:nvSpPr>
        <p:spPr>
          <a:xfrm>
            <a:off x="3905167" y="4049667"/>
            <a:ext cx="1216500" cy="649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Full Tank </a:t>
            </a:r>
            <a:endParaRPr sz="1100">
              <a:latin typeface="Nunito"/>
              <a:ea typeface="Nunito"/>
              <a:cs typeface="Nunito"/>
              <a:sym typeface="Nunito"/>
            </a:endParaRPr>
          </a:p>
          <a:p>
            <a:pPr indent="0" lvl="0" marL="0" rtl="0" algn="ctr">
              <a:spcBef>
                <a:spcPts val="0"/>
              </a:spcBef>
              <a:spcAft>
                <a:spcPts val="0"/>
              </a:spcAft>
              <a:buNone/>
            </a:pPr>
            <a:r>
              <a:rPr lang="en-US" sz="1100">
                <a:latin typeface="Nunito"/>
                <a:ea typeface="Nunito"/>
                <a:cs typeface="Nunito"/>
                <a:sym typeface="Nunito"/>
              </a:rPr>
              <a:t>Task</a:t>
            </a:r>
            <a:endParaRPr sz="1100">
              <a:latin typeface="Nunito"/>
              <a:ea typeface="Nunito"/>
              <a:cs typeface="Nunito"/>
              <a:sym typeface="Nunito"/>
            </a:endParaRPr>
          </a:p>
        </p:txBody>
      </p:sp>
      <p:cxnSp>
        <p:nvCxnSpPr>
          <p:cNvPr id="472" name="Google Shape;472;p45"/>
          <p:cNvCxnSpPr/>
          <p:nvPr/>
        </p:nvCxnSpPr>
        <p:spPr>
          <a:xfrm flipH="1">
            <a:off x="7106386" y="1247736"/>
            <a:ext cx="12000" cy="4649700"/>
          </a:xfrm>
          <a:prstGeom prst="straightConnector1">
            <a:avLst/>
          </a:prstGeom>
          <a:noFill/>
          <a:ln cap="flat" cmpd="sng" w="9525">
            <a:solidFill>
              <a:srgbClr val="999999"/>
            </a:solidFill>
            <a:prstDash val="dash"/>
            <a:round/>
            <a:headEnd len="med" w="med" type="none"/>
            <a:tailEnd len="med" w="med" type="none"/>
          </a:ln>
        </p:spPr>
      </p:cxnSp>
      <p:sp>
        <p:nvSpPr>
          <p:cNvPr id="473" name="Google Shape;473;p45"/>
          <p:cNvSpPr/>
          <p:nvPr/>
        </p:nvSpPr>
        <p:spPr>
          <a:xfrm>
            <a:off x="168168" y="1560778"/>
            <a:ext cx="1340100" cy="4228500"/>
          </a:xfrm>
          <a:prstGeom prst="rect">
            <a:avLst/>
          </a:prstGeom>
          <a:solidFill>
            <a:srgbClr val="FFD9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p45"/>
          <p:cNvSpPr txBox="1"/>
          <p:nvPr/>
        </p:nvSpPr>
        <p:spPr>
          <a:xfrm>
            <a:off x="105400" y="2849667"/>
            <a:ext cx="1389600" cy="2919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b="1" lang="en-US" sz="1300">
                <a:solidFill>
                  <a:schemeClr val="dk1"/>
                </a:solidFill>
                <a:latin typeface="Nunito"/>
                <a:ea typeface="Nunito"/>
                <a:cs typeface="Nunito"/>
                <a:sym typeface="Nunito"/>
              </a:rPr>
              <a:t>&gt; Increase fuel availability in KPs</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rPr b="1" lang="en-US" sz="1300">
                <a:solidFill>
                  <a:schemeClr val="dk1"/>
                </a:solidFill>
                <a:latin typeface="Nunito"/>
                <a:ea typeface="Nunito"/>
                <a:cs typeface="Nunito"/>
                <a:sym typeface="Nunito"/>
              </a:rPr>
              <a:t>&gt;Decrease delivery costs</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rPr b="1" lang="en-US" sz="1300">
                <a:solidFill>
                  <a:schemeClr val="dk1"/>
                </a:solidFill>
                <a:latin typeface="Nunito"/>
                <a:ea typeface="Nunito"/>
                <a:cs typeface="Nunito"/>
                <a:sym typeface="Nunito"/>
              </a:rPr>
              <a:t>&gt;Increase product safety</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t/>
            </a:r>
            <a:endParaRPr b="1" sz="1300">
              <a:solidFill>
                <a:schemeClr val="dk1"/>
              </a:solidFill>
              <a:latin typeface="Nunito"/>
              <a:ea typeface="Nunito"/>
              <a:cs typeface="Nunito"/>
              <a:sym typeface="Nunito"/>
            </a:endParaRPr>
          </a:p>
          <a:p>
            <a:pPr indent="0" lvl="0" marL="0" rtl="0" algn="l">
              <a:spcBef>
                <a:spcPts val="0"/>
              </a:spcBef>
              <a:spcAft>
                <a:spcPts val="0"/>
              </a:spcAft>
              <a:buClr>
                <a:schemeClr val="dk1"/>
              </a:buClr>
              <a:buSzPts val="1500"/>
              <a:buFont typeface="Arial"/>
              <a:buNone/>
            </a:pPr>
            <a:r>
              <a:rPr b="1" lang="en-US" sz="1300">
                <a:solidFill>
                  <a:schemeClr val="dk1"/>
                </a:solidFill>
                <a:latin typeface="Nunito"/>
                <a:ea typeface="Nunito"/>
                <a:cs typeface="Nunito"/>
                <a:sym typeface="Nunito"/>
              </a:rPr>
              <a:t>&gt; Improve operations scalability</a:t>
            </a:r>
            <a:endParaRPr i="1" sz="1200">
              <a:latin typeface="Nunito"/>
              <a:ea typeface="Nunito"/>
              <a:cs typeface="Nunito"/>
              <a:sym typeface="Nunito"/>
            </a:endParaRPr>
          </a:p>
          <a:p>
            <a:pPr indent="0" lvl="0" marL="0" rtl="0" algn="l">
              <a:spcBef>
                <a:spcPts val="0"/>
              </a:spcBef>
              <a:spcAft>
                <a:spcPts val="0"/>
              </a:spcAft>
              <a:buNone/>
            </a:pPr>
            <a:r>
              <a:t/>
            </a:r>
            <a:endParaRPr i="1" sz="1200">
              <a:latin typeface="Nunito"/>
              <a:ea typeface="Nunito"/>
              <a:cs typeface="Nunito"/>
              <a:sym typeface="Nunito"/>
            </a:endParaRPr>
          </a:p>
        </p:txBody>
      </p:sp>
      <p:sp>
        <p:nvSpPr>
          <p:cNvPr id="475" name="Google Shape;475;p45"/>
          <p:cNvSpPr txBox="1"/>
          <p:nvPr/>
        </p:nvSpPr>
        <p:spPr>
          <a:xfrm>
            <a:off x="129800" y="1533629"/>
            <a:ext cx="1340100" cy="1381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latin typeface="Nunito"/>
                <a:ea typeface="Nunito"/>
                <a:cs typeface="Nunito"/>
                <a:sym typeface="Nunito"/>
              </a:rPr>
              <a:t>Main objectives of Improved Fuel Planning Tools</a:t>
            </a:r>
            <a:endParaRPr b="1" sz="1300">
              <a:latin typeface="Nunito"/>
              <a:ea typeface="Nunito"/>
              <a:cs typeface="Nunito"/>
              <a:sym typeface="Nunito"/>
            </a:endParaRPr>
          </a:p>
        </p:txBody>
      </p:sp>
      <p:sp>
        <p:nvSpPr>
          <p:cNvPr id="476" name="Google Shape;476;p45"/>
          <p:cNvSpPr txBox="1"/>
          <p:nvPr/>
        </p:nvSpPr>
        <p:spPr>
          <a:xfrm>
            <a:off x="1739000" y="2080667"/>
            <a:ext cx="1715100" cy="91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a:ea typeface="Nunito"/>
                <a:cs typeface="Nunito"/>
                <a:sym typeface="Nunito"/>
              </a:rPr>
              <a:t>Goal: Fuel delivery operations less tedious and safer</a:t>
            </a:r>
            <a:endParaRPr sz="1300">
              <a:latin typeface="Nunito"/>
              <a:ea typeface="Nunito"/>
              <a:cs typeface="Nunito"/>
              <a:sym typeface="Nunito"/>
            </a:endParaRPr>
          </a:p>
        </p:txBody>
      </p:sp>
      <p:sp>
        <p:nvSpPr>
          <p:cNvPr id="477" name="Google Shape;477;p45"/>
          <p:cNvSpPr txBox="1"/>
          <p:nvPr/>
        </p:nvSpPr>
        <p:spPr>
          <a:xfrm>
            <a:off x="4307933" y="2027367"/>
            <a:ext cx="2077500" cy="1063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a:ea typeface="Nunito"/>
                <a:cs typeface="Nunito"/>
                <a:sym typeface="Nunito"/>
              </a:rPr>
              <a:t>Goal: Fuel scheduling process more efficient and scalable</a:t>
            </a:r>
            <a:endParaRPr sz="1300">
              <a:latin typeface="Nunito"/>
              <a:ea typeface="Nunito"/>
              <a:cs typeface="Nunito"/>
              <a:sym typeface="Nunito"/>
            </a:endParaRPr>
          </a:p>
        </p:txBody>
      </p:sp>
      <p:sp>
        <p:nvSpPr>
          <p:cNvPr id="478" name="Google Shape;478;p45"/>
          <p:cNvSpPr txBox="1"/>
          <p:nvPr/>
        </p:nvSpPr>
        <p:spPr>
          <a:xfrm>
            <a:off x="7320600" y="2027366"/>
            <a:ext cx="1715100" cy="1236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a:ea typeface="Nunito"/>
                <a:cs typeface="Nunito"/>
                <a:sym typeface="Nunito"/>
              </a:rPr>
              <a:t>Goal: Advanced issue reporting from the field</a:t>
            </a:r>
            <a:endParaRPr sz="1300">
              <a:latin typeface="Nunito"/>
              <a:ea typeface="Nunito"/>
              <a:cs typeface="Nunito"/>
              <a:sym typeface="Nunito"/>
            </a:endParaRPr>
          </a:p>
        </p:txBody>
      </p:sp>
      <p:sp>
        <p:nvSpPr>
          <p:cNvPr id="479" name="Google Shape;479;p45"/>
          <p:cNvSpPr/>
          <p:nvPr/>
        </p:nvSpPr>
        <p:spPr>
          <a:xfrm>
            <a:off x="7374736" y="4881767"/>
            <a:ext cx="2398800" cy="688500"/>
          </a:xfrm>
          <a:prstGeom prst="rect">
            <a:avLst/>
          </a:prstGeom>
          <a:solidFill>
            <a:srgbClr val="B7B7B7"/>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500"/>
              <a:buFont typeface="Arial"/>
              <a:buNone/>
            </a:pPr>
            <a:r>
              <a:rPr lang="en-US" sz="1100"/>
              <a:t>Refill Issues reporting/management</a:t>
            </a:r>
            <a:endParaRPr sz="2000"/>
          </a:p>
        </p:txBody>
      </p:sp>
      <p:sp>
        <p:nvSpPr>
          <p:cNvPr id="480" name="Google Shape;480;p45"/>
          <p:cNvSpPr/>
          <p:nvPr/>
        </p:nvSpPr>
        <p:spPr>
          <a:xfrm>
            <a:off x="10218600" y="1008400"/>
            <a:ext cx="722700" cy="246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p45"/>
          <p:cNvSpPr/>
          <p:nvPr/>
        </p:nvSpPr>
        <p:spPr>
          <a:xfrm>
            <a:off x="10218600" y="1572767"/>
            <a:ext cx="722700" cy="2469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p45"/>
          <p:cNvSpPr txBox="1"/>
          <p:nvPr/>
        </p:nvSpPr>
        <p:spPr>
          <a:xfrm>
            <a:off x="10117000" y="1165433"/>
            <a:ext cx="1281300" cy="24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Not Scoped</a:t>
            </a:r>
            <a:endParaRPr sz="1200">
              <a:latin typeface="Nunito SemiBold"/>
              <a:ea typeface="Nunito SemiBold"/>
              <a:cs typeface="Nunito SemiBold"/>
              <a:sym typeface="Nunito SemiBold"/>
            </a:endParaRPr>
          </a:p>
        </p:txBody>
      </p:sp>
      <p:sp>
        <p:nvSpPr>
          <p:cNvPr id="483" name="Google Shape;483;p45"/>
          <p:cNvSpPr txBox="1"/>
          <p:nvPr/>
        </p:nvSpPr>
        <p:spPr>
          <a:xfrm>
            <a:off x="10117000" y="1776633"/>
            <a:ext cx="1281300" cy="24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Scoping</a:t>
            </a:r>
            <a:endParaRPr sz="1200">
              <a:latin typeface="Nunito SemiBold"/>
              <a:ea typeface="Nunito SemiBold"/>
              <a:cs typeface="Nunito SemiBold"/>
              <a:sym typeface="Nunito SemiBold"/>
            </a:endParaRPr>
          </a:p>
        </p:txBody>
      </p:sp>
      <p:sp>
        <p:nvSpPr>
          <p:cNvPr id="484" name="Google Shape;484;p45"/>
          <p:cNvSpPr/>
          <p:nvPr/>
        </p:nvSpPr>
        <p:spPr>
          <a:xfrm>
            <a:off x="3786622" y="3166995"/>
            <a:ext cx="14811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p45"/>
          <p:cNvSpPr txBox="1"/>
          <p:nvPr/>
        </p:nvSpPr>
        <p:spPr>
          <a:xfrm>
            <a:off x="3886500" y="3167467"/>
            <a:ext cx="1216500" cy="6885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Scheduling UI improvements</a:t>
            </a:r>
            <a:endParaRPr sz="1100">
              <a:latin typeface="Nunito"/>
              <a:ea typeface="Nunito"/>
              <a:cs typeface="Nunito"/>
              <a:sym typeface="Nunito"/>
            </a:endParaRPr>
          </a:p>
        </p:txBody>
      </p:sp>
      <p:sp>
        <p:nvSpPr>
          <p:cNvPr id="486" name="Google Shape;486;p45"/>
          <p:cNvSpPr txBox="1"/>
          <p:nvPr/>
        </p:nvSpPr>
        <p:spPr>
          <a:xfrm>
            <a:off x="3339267" y="5766700"/>
            <a:ext cx="1093200" cy="24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SemiBold"/>
                <a:ea typeface="Nunito SemiBold"/>
                <a:cs typeface="Nunito SemiBold"/>
                <a:sym typeface="Nunito SemiBold"/>
              </a:rPr>
              <a:t>Oct</a:t>
            </a:r>
            <a:endParaRPr sz="1300">
              <a:latin typeface="Nunito SemiBold"/>
              <a:ea typeface="Nunito SemiBold"/>
              <a:cs typeface="Nunito SemiBold"/>
              <a:sym typeface="Nunito SemiBold"/>
            </a:endParaRPr>
          </a:p>
        </p:txBody>
      </p:sp>
      <p:sp>
        <p:nvSpPr>
          <p:cNvPr id="487" name="Google Shape;487;p45"/>
          <p:cNvSpPr txBox="1"/>
          <p:nvPr/>
        </p:nvSpPr>
        <p:spPr>
          <a:xfrm>
            <a:off x="6662400" y="5788833"/>
            <a:ext cx="1093200" cy="551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SemiBold"/>
                <a:ea typeface="Nunito SemiBold"/>
                <a:cs typeface="Nunito SemiBold"/>
                <a:sym typeface="Nunito SemiBold"/>
              </a:rPr>
              <a:t>End Nov</a:t>
            </a:r>
            <a:endParaRPr sz="1300">
              <a:latin typeface="Nunito SemiBold"/>
              <a:ea typeface="Nunito SemiBold"/>
              <a:cs typeface="Nunito SemiBold"/>
              <a:sym typeface="Nunito SemiBold"/>
            </a:endParaRPr>
          </a:p>
        </p:txBody>
      </p:sp>
      <p:sp>
        <p:nvSpPr>
          <p:cNvPr id="488" name="Google Shape;488;p45"/>
          <p:cNvSpPr txBox="1"/>
          <p:nvPr/>
        </p:nvSpPr>
        <p:spPr>
          <a:xfrm>
            <a:off x="1402933" y="5769367"/>
            <a:ext cx="1093200" cy="24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SemiBold"/>
                <a:ea typeface="Nunito SemiBold"/>
                <a:cs typeface="Nunito SemiBold"/>
                <a:sym typeface="Nunito SemiBold"/>
              </a:rPr>
              <a:t>Sep</a:t>
            </a:r>
            <a:endParaRPr sz="1300">
              <a:latin typeface="Nunito SemiBold"/>
              <a:ea typeface="Nunito SemiBold"/>
              <a:cs typeface="Nunito SemiBold"/>
              <a:sym typeface="Nunito SemiBold"/>
            </a:endParaRPr>
          </a:p>
        </p:txBody>
      </p:sp>
      <p:cxnSp>
        <p:nvCxnSpPr>
          <p:cNvPr id="489" name="Google Shape;489;p45"/>
          <p:cNvCxnSpPr/>
          <p:nvPr/>
        </p:nvCxnSpPr>
        <p:spPr>
          <a:xfrm flipH="1">
            <a:off x="10016136" y="1186403"/>
            <a:ext cx="12000" cy="4649700"/>
          </a:xfrm>
          <a:prstGeom prst="straightConnector1">
            <a:avLst/>
          </a:prstGeom>
          <a:noFill/>
          <a:ln cap="flat" cmpd="sng" w="9525">
            <a:solidFill>
              <a:srgbClr val="999999"/>
            </a:solidFill>
            <a:prstDash val="dash"/>
            <a:round/>
            <a:headEnd len="med" w="med" type="none"/>
            <a:tailEnd len="med" w="med" type="none"/>
          </a:ln>
        </p:spPr>
      </p:cxnSp>
      <p:sp>
        <p:nvSpPr>
          <p:cNvPr id="490" name="Google Shape;490;p45"/>
          <p:cNvSpPr txBox="1"/>
          <p:nvPr/>
        </p:nvSpPr>
        <p:spPr>
          <a:xfrm>
            <a:off x="9577133" y="5769367"/>
            <a:ext cx="1093200" cy="246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300">
                <a:latin typeface="Nunito SemiBold"/>
                <a:ea typeface="Nunito SemiBold"/>
                <a:cs typeface="Nunito SemiBold"/>
                <a:sym typeface="Nunito SemiBold"/>
              </a:rPr>
              <a:t>Mid Q1</a:t>
            </a:r>
            <a:endParaRPr sz="1300">
              <a:latin typeface="Nunito SemiBold"/>
              <a:ea typeface="Nunito SemiBold"/>
              <a:cs typeface="Nunito SemiBold"/>
              <a:sym typeface="Nunito SemiBold"/>
            </a:endParaRPr>
          </a:p>
        </p:txBody>
      </p:sp>
      <p:sp>
        <p:nvSpPr>
          <p:cNvPr id="491" name="Google Shape;491;p45"/>
          <p:cNvSpPr txBox="1"/>
          <p:nvPr/>
        </p:nvSpPr>
        <p:spPr>
          <a:xfrm>
            <a:off x="5571983" y="4780267"/>
            <a:ext cx="1216500" cy="917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latin typeface="Nunito"/>
                <a:ea typeface="Nunito"/>
                <a:cs typeface="Nunito"/>
                <a:sym typeface="Nunito"/>
              </a:rPr>
              <a:t>Fuels Logistics Monitoring Improvements 2</a:t>
            </a:r>
            <a:endParaRPr sz="1100">
              <a:latin typeface="Nunito"/>
              <a:ea typeface="Nunito"/>
              <a:cs typeface="Nunito"/>
              <a:sym typeface="Nunito"/>
            </a:endParaRPr>
          </a:p>
        </p:txBody>
      </p:sp>
      <p:sp>
        <p:nvSpPr>
          <p:cNvPr id="492" name="Google Shape;492;p45"/>
          <p:cNvSpPr/>
          <p:nvPr/>
        </p:nvSpPr>
        <p:spPr>
          <a:xfrm>
            <a:off x="10218600" y="2137142"/>
            <a:ext cx="722700" cy="246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 name="Google Shape;493;p45"/>
          <p:cNvSpPr txBox="1"/>
          <p:nvPr/>
        </p:nvSpPr>
        <p:spPr>
          <a:xfrm>
            <a:off x="10142400" y="2321775"/>
            <a:ext cx="9693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Released</a:t>
            </a:r>
            <a:endParaRPr sz="12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6"/>
          <p:cNvSpPr txBox="1"/>
          <p:nvPr>
            <p:ph type="title"/>
          </p:nvPr>
        </p:nvSpPr>
        <p:spPr>
          <a:xfrm>
            <a:off x="1200150" y="91443"/>
            <a:ext cx="105333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Inventory Management </a:t>
            </a:r>
            <a:r>
              <a:rPr lang="en-US"/>
              <a:t>Phases</a:t>
            </a:r>
            <a:endParaRPr/>
          </a:p>
        </p:txBody>
      </p:sp>
      <p:sp>
        <p:nvSpPr>
          <p:cNvPr id="499" name="Google Shape;499;p46"/>
          <p:cNvSpPr/>
          <p:nvPr/>
        </p:nvSpPr>
        <p:spPr>
          <a:xfrm>
            <a:off x="5177518"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p46"/>
          <p:cNvSpPr/>
          <p:nvPr/>
        </p:nvSpPr>
        <p:spPr>
          <a:xfrm>
            <a:off x="6771363"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p46"/>
          <p:cNvSpPr/>
          <p:nvPr/>
        </p:nvSpPr>
        <p:spPr>
          <a:xfrm>
            <a:off x="198827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p46"/>
          <p:cNvSpPr/>
          <p:nvPr/>
        </p:nvSpPr>
        <p:spPr>
          <a:xfrm>
            <a:off x="198827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p46"/>
          <p:cNvSpPr/>
          <p:nvPr/>
        </p:nvSpPr>
        <p:spPr>
          <a:xfrm>
            <a:off x="1988279"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504" name="Google Shape;504;p46"/>
          <p:cNvSpPr/>
          <p:nvPr/>
        </p:nvSpPr>
        <p:spPr>
          <a:xfrm>
            <a:off x="1988279"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p46"/>
          <p:cNvSpPr/>
          <p:nvPr/>
        </p:nvSpPr>
        <p:spPr>
          <a:xfrm>
            <a:off x="1988279"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p46"/>
          <p:cNvSpPr/>
          <p:nvPr/>
        </p:nvSpPr>
        <p:spPr>
          <a:xfrm>
            <a:off x="358274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p46"/>
          <p:cNvSpPr/>
          <p:nvPr/>
        </p:nvSpPr>
        <p:spPr>
          <a:xfrm>
            <a:off x="358274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p46"/>
          <p:cNvSpPr/>
          <p:nvPr/>
        </p:nvSpPr>
        <p:spPr>
          <a:xfrm>
            <a:off x="3582749"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   </a:t>
            </a:r>
            <a:endParaRPr sz="1900"/>
          </a:p>
        </p:txBody>
      </p:sp>
      <p:sp>
        <p:nvSpPr>
          <p:cNvPr id="509" name="Google Shape;509;p46"/>
          <p:cNvSpPr/>
          <p:nvPr/>
        </p:nvSpPr>
        <p:spPr>
          <a:xfrm>
            <a:off x="3582749"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 name="Google Shape;510;p46"/>
          <p:cNvSpPr/>
          <p:nvPr/>
        </p:nvSpPr>
        <p:spPr>
          <a:xfrm>
            <a:off x="3582749"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p46"/>
          <p:cNvSpPr/>
          <p:nvPr/>
        </p:nvSpPr>
        <p:spPr>
          <a:xfrm>
            <a:off x="1989822" y="2280350"/>
            <a:ext cx="1593600" cy="410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July</a:t>
            </a:r>
            <a:endParaRPr b="1" sz="1500">
              <a:solidFill>
                <a:srgbClr val="FFFFFF"/>
              </a:solidFill>
              <a:latin typeface="Roboto"/>
              <a:ea typeface="Roboto"/>
              <a:cs typeface="Roboto"/>
              <a:sym typeface="Roboto"/>
            </a:endParaRPr>
          </a:p>
        </p:txBody>
      </p:sp>
      <p:sp>
        <p:nvSpPr>
          <p:cNvPr id="512" name="Google Shape;512;p46"/>
          <p:cNvSpPr/>
          <p:nvPr/>
        </p:nvSpPr>
        <p:spPr>
          <a:xfrm>
            <a:off x="3584062" y="2280350"/>
            <a:ext cx="1593600" cy="410100"/>
          </a:xfrm>
          <a:prstGeom prst="rect">
            <a:avLst/>
          </a:prstGeom>
          <a:solidFill>
            <a:srgbClr val="1B786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August</a:t>
            </a:r>
            <a:endParaRPr b="1" sz="1500">
              <a:solidFill>
                <a:srgbClr val="FFFFFF"/>
              </a:solidFill>
              <a:latin typeface="Roboto"/>
              <a:ea typeface="Roboto"/>
              <a:cs typeface="Roboto"/>
              <a:sym typeface="Roboto"/>
            </a:endParaRPr>
          </a:p>
        </p:txBody>
      </p:sp>
      <p:sp>
        <p:nvSpPr>
          <p:cNvPr id="513" name="Google Shape;513;p46"/>
          <p:cNvSpPr/>
          <p:nvPr/>
        </p:nvSpPr>
        <p:spPr>
          <a:xfrm>
            <a:off x="5177518"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p46"/>
          <p:cNvSpPr/>
          <p:nvPr/>
        </p:nvSpPr>
        <p:spPr>
          <a:xfrm>
            <a:off x="5177518"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p46"/>
          <p:cNvSpPr/>
          <p:nvPr/>
        </p:nvSpPr>
        <p:spPr>
          <a:xfrm>
            <a:off x="5177518"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p46"/>
          <p:cNvSpPr/>
          <p:nvPr/>
        </p:nvSpPr>
        <p:spPr>
          <a:xfrm>
            <a:off x="5177518"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p46"/>
          <p:cNvSpPr/>
          <p:nvPr/>
        </p:nvSpPr>
        <p:spPr>
          <a:xfrm>
            <a:off x="5227714" y="2280350"/>
            <a:ext cx="1593600" cy="410100"/>
          </a:xfrm>
          <a:prstGeom prst="rect">
            <a:avLst/>
          </a:prstGeom>
          <a:solidFill>
            <a:srgbClr val="1F887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September</a:t>
            </a:r>
            <a:endParaRPr b="1" sz="1500">
              <a:solidFill>
                <a:srgbClr val="FFFFFF"/>
              </a:solidFill>
              <a:latin typeface="Roboto"/>
              <a:ea typeface="Roboto"/>
              <a:cs typeface="Roboto"/>
              <a:sym typeface="Roboto"/>
            </a:endParaRPr>
          </a:p>
        </p:txBody>
      </p:sp>
      <p:sp>
        <p:nvSpPr>
          <p:cNvPr id="518" name="Google Shape;518;p46"/>
          <p:cNvSpPr/>
          <p:nvPr/>
        </p:nvSpPr>
        <p:spPr>
          <a:xfrm>
            <a:off x="6771830" y="2724016"/>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p46"/>
          <p:cNvSpPr/>
          <p:nvPr/>
        </p:nvSpPr>
        <p:spPr>
          <a:xfrm>
            <a:off x="6771363"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p46"/>
          <p:cNvSpPr/>
          <p:nvPr/>
        </p:nvSpPr>
        <p:spPr>
          <a:xfrm>
            <a:off x="6771363"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p46"/>
          <p:cNvSpPr/>
          <p:nvPr/>
        </p:nvSpPr>
        <p:spPr>
          <a:xfrm>
            <a:off x="6771363"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p46"/>
          <p:cNvSpPr/>
          <p:nvPr/>
        </p:nvSpPr>
        <p:spPr>
          <a:xfrm>
            <a:off x="6772943" y="2280350"/>
            <a:ext cx="1593600" cy="410100"/>
          </a:xfrm>
          <a:prstGeom prst="rect">
            <a:avLst/>
          </a:prstGeom>
          <a:solidFill>
            <a:srgbClr val="249C90"/>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October</a:t>
            </a:r>
            <a:endParaRPr b="1" sz="1500">
              <a:solidFill>
                <a:srgbClr val="FFFFFF"/>
              </a:solidFill>
              <a:latin typeface="Roboto"/>
              <a:ea typeface="Roboto"/>
              <a:cs typeface="Roboto"/>
              <a:sym typeface="Roboto"/>
            </a:endParaRPr>
          </a:p>
        </p:txBody>
      </p:sp>
      <p:sp>
        <p:nvSpPr>
          <p:cNvPr id="523" name="Google Shape;523;p46"/>
          <p:cNvSpPr/>
          <p:nvPr/>
        </p:nvSpPr>
        <p:spPr>
          <a:xfrm flipH="1" rot="5400000">
            <a:off x="7282953" y="3674217"/>
            <a:ext cx="193200" cy="11877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p46"/>
          <p:cNvSpPr/>
          <p:nvPr/>
        </p:nvSpPr>
        <p:spPr>
          <a:xfrm flipH="1" rot="5400000">
            <a:off x="8746800" y="761683"/>
            <a:ext cx="185100" cy="689100"/>
          </a:xfrm>
          <a:prstGeom prst="round2SameRect">
            <a:avLst>
              <a:gd fmla="val 50000" name="adj1"/>
              <a:gd fmla="val 50000"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p46"/>
          <p:cNvSpPr/>
          <p:nvPr/>
        </p:nvSpPr>
        <p:spPr>
          <a:xfrm>
            <a:off x="178967" y="3339933"/>
            <a:ext cx="1810500" cy="617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FFFFFF"/>
                </a:solidFill>
                <a:latin typeface="Roboto"/>
                <a:ea typeface="Roboto"/>
                <a:cs typeface="Roboto"/>
                <a:sym typeface="Roboto"/>
              </a:rPr>
              <a:t>Inventory Location Mapping</a:t>
            </a:r>
            <a:endParaRPr b="1" sz="1500">
              <a:solidFill>
                <a:srgbClr val="FFFFFF"/>
              </a:solidFill>
              <a:latin typeface="Roboto"/>
              <a:ea typeface="Roboto"/>
              <a:cs typeface="Roboto"/>
              <a:sym typeface="Roboto"/>
            </a:endParaRPr>
          </a:p>
        </p:txBody>
      </p:sp>
      <p:sp>
        <p:nvSpPr>
          <p:cNvPr id="526" name="Google Shape;526;p46"/>
          <p:cNvSpPr/>
          <p:nvPr/>
        </p:nvSpPr>
        <p:spPr>
          <a:xfrm>
            <a:off x="178967" y="3956633"/>
            <a:ext cx="1810500" cy="617100"/>
          </a:xfrm>
          <a:prstGeom prst="rect">
            <a:avLst/>
          </a:prstGeom>
          <a:solidFill>
            <a:srgbClr val="1B786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Warehouse Stock Recon</a:t>
            </a:r>
            <a:endParaRPr b="1" sz="1500">
              <a:solidFill>
                <a:srgbClr val="FFFFFF"/>
              </a:solidFill>
              <a:latin typeface="Roboto"/>
              <a:ea typeface="Roboto"/>
              <a:cs typeface="Roboto"/>
              <a:sym typeface="Roboto"/>
            </a:endParaRPr>
          </a:p>
        </p:txBody>
      </p:sp>
      <p:sp>
        <p:nvSpPr>
          <p:cNvPr id="527" name="Google Shape;527;p46"/>
          <p:cNvSpPr/>
          <p:nvPr/>
        </p:nvSpPr>
        <p:spPr>
          <a:xfrm>
            <a:off x="178967" y="4573100"/>
            <a:ext cx="1810500" cy="617100"/>
          </a:xfrm>
          <a:prstGeom prst="rect">
            <a:avLst/>
          </a:prstGeom>
          <a:solidFill>
            <a:srgbClr val="1D7E7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chemeClr val="lt1"/>
                </a:solidFill>
                <a:latin typeface="Roboto"/>
                <a:ea typeface="Roboto"/>
                <a:cs typeface="Roboto"/>
                <a:sym typeface="Roboto"/>
              </a:rPr>
              <a:t>Stock Accounts / Inventory valuation</a:t>
            </a:r>
            <a:endParaRPr b="1" sz="1500">
              <a:solidFill>
                <a:srgbClr val="FFFFFF"/>
              </a:solidFill>
              <a:latin typeface="Roboto"/>
              <a:ea typeface="Roboto"/>
              <a:cs typeface="Roboto"/>
              <a:sym typeface="Roboto"/>
            </a:endParaRPr>
          </a:p>
        </p:txBody>
      </p:sp>
      <p:sp>
        <p:nvSpPr>
          <p:cNvPr id="528" name="Google Shape;528;p46"/>
          <p:cNvSpPr/>
          <p:nvPr/>
        </p:nvSpPr>
        <p:spPr>
          <a:xfrm>
            <a:off x="179067" y="5189767"/>
            <a:ext cx="1810500" cy="617100"/>
          </a:xfrm>
          <a:prstGeom prst="rect">
            <a:avLst/>
          </a:prstGeom>
          <a:solidFill>
            <a:srgbClr val="1D7E7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FFFFFF"/>
                </a:solidFill>
                <a:latin typeface="Roboto"/>
                <a:ea typeface="Roboto"/>
                <a:cs typeface="Roboto"/>
                <a:sym typeface="Roboto"/>
              </a:rPr>
              <a:t>Cooker and Canister Repair and Replacement</a:t>
            </a:r>
            <a:endParaRPr sz="1500">
              <a:solidFill>
                <a:srgbClr val="FFFFFF"/>
              </a:solidFill>
              <a:latin typeface="Roboto"/>
              <a:ea typeface="Roboto"/>
              <a:cs typeface="Roboto"/>
              <a:sym typeface="Roboto"/>
            </a:endParaRPr>
          </a:p>
        </p:txBody>
      </p:sp>
      <p:sp>
        <p:nvSpPr>
          <p:cNvPr id="529" name="Google Shape;529;p46"/>
          <p:cNvSpPr/>
          <p:nvPr/>
        </p:nvSpPr>
        <p:spPr>
          <a:xfrm>
            <a:off x="179067" y="2280367"/>
            <a:ext cx="1810500" cy="1060500"/>
          </a:xfrm>
          <a:prstGeom prst="rect">
            <a:avLst/>
          </a:prstGeom>
          <a:solidFill>
            <a:srgbClr val="155B54"/>
          </a:solidFill>
          <a:ln cap="flat" cmpd="sng" w="9525">
            <a:solidFill>
              <a:srgbClr val="FFFFFF"/>
            </a:solidFill>
            <a:prstDash val="solid"/>
            <a:round/>
            <a:headEnd len="sm" w="sm" type="none"/>
            <a:tailEnd len="sm" w="sm" type="none"/>
          </a:ln>
        </p:spPr>
        <p:txBody>
          <a:bodyPr anchorCtr="0" anchor="b" bIns="121900" lIns="121900" spcFirstLastPara="1" rIns="121900" wrap="square" tIns="121900">
            <a:noAutofit/>
          </a:bodyPr>
          <a:lstStyle/>
          <a:p>
            <a:pPr indent="0" lvl="0" marL="0" rtl="0" algn="l">
              <a:spcBef>
                <a:spcPts val="0"/>
              </a:spcBef>
              <a:spcAft>
                <a:spcPts val="0"/>
              </a:spcAft>
              <a:buNone/>
            </a:pPr>
            <a:r>
              <a:rPr lang="en-US" sz="1500">
                <a:solidFill>
                  <a:srgbClr val="FFFFFF"/>
                </a:solidFill>
                <a:latin typeface="Roboto"/>
                <a:ea typeface="Roboto"/>
                <a:cs typeface="Roboto"/>
                <a:sym typeface="Roboto"/>
              </a:rPr>
              <a:t>Stock Take feature Improvement</a:t>
            </a:r>
            <a:endParaRPr sz="1100">
              <a:solidFill>
                <a:srgbClr val="FFFFFF"/>
              </a:solidFill>
              <a:latin typeface="Roboto"/>
              <a:ea typeface="Roboto"/>
              <a:cs typeface="Roboto"/>
              <a:sym typeface="Roboto"/>
            </a:endParaRPr>
          </a:p>
        </p:txBody>
      </p:sp>
      <p:sp>
        <p:nvSpPr>
          <p:cNvPr id="530" name="Google Shape;530;p46"/>
          <p:cNvSpPr/>
          <p:nvPr/>
        </p:nvSpPr>
        <p:spPr>
          <a:xfrm>
            <a:off x="3269612" y="3001499"/>
            <a:ext cx="59700" cy="60300"/>
          </a:xfrm>
          <a:prstGeom prst="triangle">
            <a:avLst>
              <a:gd fmla="val 50000"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p46"/>
          <p:cNvSpPr txBox="1"/>
          <p:nvPr/>
        </p:nvSpPr>
        <p:spPr>
          <a:xfrm>
            <a:off x="10843685" y="5849629"/>
            <a:ext cx="702300" cy="1293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49C90"/>
              </a:solidFill>
            </a:endParaRPr>
          </a:p>
        </p:txBody>
      </p:sp>
      <p:sp>
        <p:nvSpPr>
          <p:cNvPr id="532" name="Google Shape;532;p46"/>
          <p:cNvSpPr/>
          <p:nvPr/>
        </p:nvSpPr>
        <p:spPr>
          <a:xfrm>
            <a:off x="10840305" y="5871098"/>
            <a:ext cx="88500" cy="76800"/>
          </a:xfrm>
          <a:prstGeom prst="triangle">
            <a:avLst>
              <a:gd fmla="val 50000" name="adj"/>
            </a:avLst>
          </a:prstGeom>
          <a:solidFill>
            <a:srgbClr val="249C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p46"/>
          <p:cNvSpPr/>
          <p:nvPr/>
        </p:nvSpPr>
        <p:spPr>
          <a:xfrm>
            <a:off x="8366129"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p46"/>
          <p:cNvSpPr/>
          <p:nvPr/>
        </p:nvSpPr>
        <p:spPr>
          <a:xfrm>
            <a:off x="8366129"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p46"/>
          <p:cNvSpPr/>
          <p:nvPr/>
        </p:nvSpPr>
        <p:spPr>
          <a:xfrm>
            <a:off x="8366129"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p46"/>
          <p:cNvSpPr/>
          <p:nvPr/>
        </p:nvSpPr>
        <p:spPr>
          <a:xfrm>
            <a:off x="8366129"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p46"/>
          <p:cNvSpPr/>
          <p:nvPr/>
        </p:nvSpPr>
        <p:spPr>
          <a:xfrm>
            <a:off x="8366129"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p46"/>
          <p:cNvSpPr/>
          <p:nvPr/>
        </p:nvSpPr>
        <p:spPr>
          <a:xfrm>
            <a:off x="8367375" y="2280350"/>
            <a:ext cx="1593600" cy="410100"/>
          </a:xfrm>
          <a:prstGeom prst="rect">
            <a:avLst/>
          </a:prstGeom>
          <a:solidFill>
            <a:srgbClr val="155B54"/>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November</a:t>
            </a:r>
            <a:endParaRPr b="1" sz="1500">
              <a:solidFill>
                <a:srgbClr val="FFFFFF"/>
              </a:solidFill>
              <a:latin typeface="Roboto"/>
              <a:ea typeface="Roboto"/>
              <a:cs typeface="Roboto"/>
              <a:sym typeface="Roboto"/>
            </a:endParaRPr>
          </a:p>
        </p:txBody>
      </p:sp>
      <p:sp>
        <p:nvSpPr>
          <p:cNvPr id="539" name="Google Shape;539;p46"/>
          <p:cNvSpPr/>
          <p:nvPr/>
        </p:nvSpPr>
        <p:spPr>
          <a:xfrm>
            <a:off x="9960894" y="5189764"/>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0" name="Google Shape;540;p46"/>
          <p:cNvSpPr/>
          <p:nvPr/>
        </p:nvSpPr>
        <p:spPr>
          <a:xfrm>
            <a:off x="9960894" y="272344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p46"/>
          <p:cNvSpPr/>
          <p:nvPr/>
        </p:nvSpPr>
        <p:spPr>
          <a:xfrm>
            <a:off x="9960894" y="3339921"/>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p46"/>
          <p:cNvSpPr/>
          <p:nvPr/>
        </p:nvSpPr>
        <p:spPr>
          <a:xfrm>
            <a:off x="9960894" y="3956618"/>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p46"/>
          <p:cNvSpPr/>
          <p:nvPr/>
        </p:nvSpPr>
        <p:spPr>
          <a:xfrm>
            <a:off x="9960894" y="4573089"/>
            <a:ext cx="1593600" cy="6171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p46"/>
          <p:cNvSpPr/>
          <p:nvPr/>
        </p:nvSpPr>
        <p:spPr>
          <a:xfrm>
            <a:off x="9961807" y="2253983"/>
            <a:ext cx="1593600" cy="410100"/>
          </a:xfrm>
          <a:prstGeom prst="rect">
            <a:avLst/>
          </a:prstGeom>
          <a:solidFill>
            <a:srgbClr val="1B786E"/>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500">
                <a:solidFill>
                  <a:srgbClr val="FFFFFF"/>
                </a:solidFill>
                <a:latin typeface="Roboto"/>
                <a:ea typeface="Roboto"/>
                <a:cs typeface="Roboto"/>
                <a:sym typeface="Roboto"/>
              </a:rPr>
              <a:t>December</a:t>
            </a:r>
            <a:endParaRPr b="1" sz="1500">
              <a:solidFill>
                <a:srgbClr val="FFFFFF"/>
              </a:solidFill>
              <a:latin typeface="Roboto"/>
              <a:ea typeface="Roboto"/>
              <a:cs typeface="Roboto"/>
              <a:sym typeface="Roboto"/>
            </a:endParaRPr>
          </a:p>
        </p:txBody>
      </p:sp>
      <p:sp>
        <p:nvSpPr>
          <p:cNvPr id="545" name="Google Shape;545;p46"/>
          <p:cNvSpPr/>
          <p:nvPr/>
        </p:nvSpPr>
        <p:spPr>
          <a:xfrm flipH="1" rot="5400000">
            <a:off x="9717167" y="3780667"/>
            <a:ext cx="213300" cy="3439500"/>
          </a:xfrm>
          <a:prstGeom prst="round2SameRect">
            <a:avLst>
              <a:gd fmla="val 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p46"/>
          <p:cNvSpPr txBox="1"/>
          <p:nvPr/>
        </p:nvSpPr>
        <p:spPr>
          <a:xfrm>
            <a:off x="179067" y="1107600"/>
            <a:ext cx="11364300" cy="783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2100">
                <a:latin typeface="Nunito SemiBold"/>
                <a:ea typeface="Nunito SemiBold"/>
                <a:cs typeface="Nunito SemiBold"/>
                <a:sym typeface="Nunito SemiBold"/>
              </a:rPr>
              <a:t>Inventory and Warehouse Management</a:t>
            </a:r>
            <a:endParaRPr sz="2100">
              <a:latin typeface="Nunito SemiBold"/>
              <a:ea typeface="Nunito SemiBold"/>
              <a:cs typeface="Nunito SemiBold"/>
              <a:sym typeface="Nunito SemiBold"/>
            </a:endParaRPr>
          </a:p>
        </p:txBody>
      </p:sp>
      <p:sp>
        <p:nvSpPr>
          <p:cNvPr id="547" name="Google Shape;547;p46"/>
          <p:cNvSpPr/>
          <p:nvPr/>
        </p:nvSpPr>
        <p:spPr>
          <a:xfrm flipH="1" rot="5400000">
            <a:off x="5921500" y="2334733"/>
            <a:ext cx="206100" cy="1409100"/>
          </a:xfrm>
          <a:prstGeom prst="round2SameRect">
            <a:avLst>
              <a:gd fmla="val 50000" name="adj1"/>
              <a:gd fmla="val 50000"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p46"/>
          <p:cNvSpPr txBox="1"/>
          <p:nvPr/>
        </p:nvSpPr>
        <p:spPr>
          <a:xfrm>
            <a:off x="9384667" y="875433"/>
            <a:ext cx="1810500" cy="181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latin typeface="Calibri"/>
                <a:ea typeface="Calibri"/>
                <a:cs typeface="Calibri"/>
                <a:sym typeface="Calibri"/>
              </a:rPr>
              <a:t>Scoped Projects</a:t>
            </a:r>
            <a:endParaRPr sz="1700">
              <a:latin typeface="Calibri"/>
              <a:ea typeface="Calibri"/>
              <a:cs typeface="Calibri"/>
              <a:sym typeface="Calibri"/>
            </a:endParaRPr>
          </a:p>
        </p:txBody>
      </p:sp>
      <p:sp>
        <p:nvSpPr>
          <p:cNvPr id="549" name="Google Shape;549;p46"/>
          <p:cNvSpPr/>
          <p:nvPr/>
        </p:nvSpPr>
        <p:spPr>
          <a:xfrm flipH="1" rot="5400000">
            <a:off x="6288950" y="3239983"/>
            <a:ext cx="207300" cy="816000"/>
          </a:xfrm>
          <a:prstGeom prst="round2SameRect">
            <a:avLst>
              <a:gd fmla="val 50000" name="adj1"/>
              <a:gd fmla="val 50000" name="adj2"/>
            </a:avLst>
          </a:prstGeom>
          <a:solidFill>
            <a:srgbClr val="155B5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p46"/>
          <p:cNvSpPr/>
          <p:nvPr/>
        </p:nvSpPr>
        <p:spPr>
          <a:xfrm flipH="1" rot="5400000">
            <a:off x="8783517" y="1236950"/>
            <a:ext cx="148800" cy="6549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p46"/>
          <p:cNvSpPr txBox="1"/>
          <p:nvPr/>
        </p:nvSpPr>
        <p:spPr>
          <a:xfrm>
            <a:off x="9408633" y="1370833"/>
            <a:ext cx="2426400" cy="207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latin typeface="Calibri"/>
                <a:ea typeface="Calibri"/>
                <a:cs typeface="Calibri"/>
                <a:sym typeface="Calibri"/>
              </a:rPr>
              <a:t>Not Scoped Projects</a:t>
            </a:r>
            <a:endParaRPr sz="1700">
              <a:latin typeface="Calibri"/>
              <a:ea typeface="Calibri"/>
              <a:cs typeface="Calibri"/>
              <a:sym typeface="Calibri"/>
            </a:endParaRPr>
          </a:p>
        </p:txBody>
      </p:sp>
      <p:sp>
        <p:nvSpPr>
          <p:cNvPr id="552" name="Google Shape;552;p46"/>
          <p:cNvSpPr/>
          <p:nvPr/>
        </p:nvSpPr>
        <p:spPr>
          <a:xfrm flipH="1" rot="5400000">
            <a:off x="8114217" y="4219950"/>
            <a:ext cx="188100" cy="1323600"/>
          </a:xfrm>
          <a:prstGeom prst="round2SameRect">
            <a:avLst>
              <a:gd fmla="val 50000" name="adj1"/>
              <a:gd fmla="val 50000"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53" name="Google Shape;553;p4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